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0" r:id="rId1"/>
  </p:sldMasterIdLst>
  <p:notesMasterIdLst>
    <p:notesMasterId r:id="rId22"/>
  </p:notesMasterIdLst>
  <p:sldIdLst>
    <p:sldId id="256" r:id="rId2"/>
    <p:sldId id="257" r:id="rId3"/>
    <p:sldId id="258" r:id="rId4"/>
    <p:sldId id="259" r:id="rId5"/>
    <p:sldId id="260" r:id="rId6"/>
    <p:sldId id="261" r:id="rId7"/>
    <p:sldId id="262" r:id="rId8"/>
    <p:sldId id="271" r:id="rId9"/>
    <p:sldId id="264" r:id="rId10"/>
    <p:sldId id="274" r:id="rId11"/>
    <p:sldId id="267" r:id="rId12"/>
    <p:sldId id="268" r:id="rId13"/>
    <p:sldId id="269" r:id="rId14"/>
    <p:sldId id="270" r:id="rId15"/>
    <p:sldId id="273" r:id="rId16"/>
    <p:sldId id="275" r:id="rId17"/>
    <p:sldId id="276" r:id="rId18"/>
    <p:sldId id="277" r:id="rId19"/>
    <p:sldId id="278" r:id="rId20"/>
    <p:sldId id="27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ddy" initials="R" lastIdx="1" clrIdx="0">
    <p:extLst>
      <p:ext uri="{19B8F6BF-5375-455C-9EA6-DF929625EA0E}">
        <p15:presenceInfo xmlns:p15="http://schemas.microsoft.com/office/powerpoint/2012/main" userId="Ruddy"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14" d="100"/>
          <a:sy n="114" d="100"/>
        </p:scale>
        <p:origin x="4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F6AC09-09A5-4706-BF79-292FCA6A20B2}" type="datetimeFigureOut">
              <a:rPr lang="fr-FR" smtClean="0"/>
              <a:t>17/12/2023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9A71FF-39E5-4097-B4AD-980671312314}" type="slidenum">
              <a:rPr lang="fr-FR" smtClean="0"/>
              <a:t>‹N°›</a:t>
            </a:fld>
            <a:endParaRPr lang="fr-FR"/>
          </a:p>
        </p:txBody>
      </p:sp>
    </p:spTree>
    <p:extLst>
      <p:ext uri="{BB962C8B-B14F-4D97-AF65-F5344CB8AC3E}">
        <p14:creationId xmlns:p14="http://schemas.microsoft.com/office/powerpoint/2010/main" val="10524659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ACP est une méthode statistique permettant la réduction de la dimensionnalité de notre base de données en conservant le maximum d’information. Elle transforme les variables initiales en de nouvelles variables non corrélées appelées composantes principales: variables synthétiques.</a:t>
            </a:r>
          </a:p>
          <a:p>
            <a:r>
              <a:rPr lang="fr-FR" dirty="0"/>
              <a:t>Les valeurs propres fournissent une mesure quantitative de l’importance de chaque composante principale dans la description de la variabilité des données.</a:t>
            </a:r>
          </a:p>
          <a:p>
            <a:r>
              <a:rPr lang="fr-FR" dirty="0"/>
              <a:t>L’inertie est une mesure clé pour évaluer dans quelle mesure  les composantes principales réussissent à capturer la structure et la dispersion des données originales,</a:t>
            </a:r>
          </a:p>
        </p:txBody>
      </p:sp>
      <p:sp>
        <p:nvSpPr>
          <p:cNvPr id="4" name="Espace réservé du numéro de diapositive 3"/>
          <p:cNvSpPr>
            <a:spLocks noGrp="1"/>
          </p:cNvSpPr>
          <p:nvPr>
            <p:ph type="sldNum" sz="quarter" idx="5"/>
          </p:nvPr>
        </p:nvSpPr>
        <p:spPr/>
        <p:txBody>
          <a:bodyPr/>
          <a:lstStyle/>
          <a:p>
            <a:fld id="{8C9A71FF-39E5-4097-B4AD-980671312314}" type="slidenum">
              <a:rPr lang="fr-FR" smtClean="0"/>
              <a:t>8</a:t>
            </a:fld>
            <a:endParaRPr lang="fr-FR"/>
          </a:p>
        </p:txBody>
      </p:sp>
    </p:spTree>
    <p:extLst>
      <p:ext uri="{BB962C8B-B14F-4D97-AF65-F5344CB8AC3E}">
        <p14:creationId xmlns:p14="http://schemas.microsoft.com/office/powerpoint/2010/main" val="3725781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C9A71FF-39E5-4097-B4AD-980671312314}" type="slidenum">
              <a:rPr lang="fr-FR" smtClean="0"/>
              <a:t>10</a:t>
            </a:fld>
            <a:endParaRPr lang="fr-FR"/>
          </a:p>
        </p:txBody>
      </p:sp>
    </p:spTree>
    <p:extLst>
      <p:ext uri="{BB962C8B-B14F-4D97-AF65-F5344CB8AC3E}">
        <p14:creationId xmlns:p14="http://schemas.microsoft.com/office/powerpoint/2010/main" val="565080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a:p>
            <a:endParaRPr lang="fr-FR" dirty="0"/>
          </a:p>
        </p:txBody>
      </p:sp>
      <p:sp>
        <p:nvSpPr>
          <p:cNvPr id="4" name="Espace réservé du numéro de diapositive 3"/>
          <p:cNvSpPr>
            <a:spLocks noGrp="1"/>
          </p:cNvSpPr>
          <p:nvPr>
            <p:ph type="sldNum" sz="quarter" idx="5"/>
          </p:nvPr>
        </p:nvSpPr>
        <p:spPr/>
        <p:txBody>
          <a:bodyPr/>
          <a:lstStyle/>
          <a:p>
            <a:fld id="{8C9A71FF-39E5-4097-B4AD-980671312314}" type="slidenum">
              <a:rPr lang="fr-FR" smtClean="0"/>
              <a:t>11</a:t>
            </a:fld>
            <a:endParaRPr lang="fr-FR"/>
          </a:p>
        </p:txBody>
      </p:sp>
    </p:spTree>
    <p:extLst>
      <p:ext uri="{BB962C8B-B14F-4D97-AF65-F5344CB8AC3E}">
        <p14:creationId xmlns:p14="http://schemas.microsoft.com/office/powerpoint/2010/main" val="1838448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Centroide</a:t>
            </a:r>
            <a:r>
              <a:rPr lang="fr-FR" dirty="0"/>
              <a:t> c’est l’individu théorique </a:t>
            </a:r>
            <a:r>
              <a:rPr lang="fr-FR" dirty="0" err="1"/>
              <a:t>mooyen</a:t>
            </a:r>
            <a:r>
              <a:rPr lang="fr-FR" dirty="0"/>
              <a:t>, c’est la caractéristique commune à tous les individus au sein d’un cluster</a:t>
            </a:r>
          </a:p>
        </p:txBody>
      </p:sp>
      <p:sp>
        <p:nvSpPr>
          <p:cNvPr id="4" name="Espace réservé du numéro de diapositive 3"/>
          <p:cNvSpPr>
            <a:spLocks noGrp="1"/>
          </p:cNvSpPr>
          <p:nvPr>
            <p:ph type="sldNum" sz="quarter" idx="5"/>
          </p:nvPr>
        </p:nvSpPr>
        <p:spPr/>
        <p:txBody>
          <a:bodyPr/>
          <a:lstStyle/>
          <a:p>
            <a:fld id="{8C9A71FF-39E5-4097-B4AD-980671312314}" type="slidenum">
              <a:rPr lang="fr-FR" smtClean="0"/>
              <a:t>13</a:t>
            </a:fld>
            <a:endParaRPr lang="fr-FR"/>
          </a:p>
        </p:txBody>
      </p:sp>
    </p:spTree>
    <p:extLst>
      <p:ext uri="{BB962C8B-B14F-4D97-AF65-F5344CB8AC3E}">
        <p14:creationId xmlns:p14="http://schemas.microsoft.com/office/powerpoint/2010/main" val="13382535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Kmeans</a:t>
            </a:r>
            <a:r>
              <a:rPr lang="fr-FR" dirty="0"/>
              <a:t> algorithme des centres mobiles </a:t>
            </a:r>
          </a:p>
        </p:txBody>
      </p:sp>
      <p:sp>
        <p:nvSpPr>
          <p:cNvPr id="4" name="Espace réservé du numéro de diapositive 3"/>
          <p:cNvSpPr>
            <a:spLocks noGrp="1"/>
          </p:cNvSpPr>
          <p:nvPr>
            <p:ph type="sldNum" sz="quarter" idx="5"/>
          </p:nvPr>
        </p:nvSpPr>
        <p:spPr/>
        <p:txBody>
          <a:bodyPr/>
          <a:lstStyle/>
          <a:p>
            <a:fld id="{8C9A71FF-39E5-4097-B4AD-980671312314}" type="slidenum">
              <a:rPr lang="fr-FR" smtClean="0"/>
              <a:t>15</a:t>
            </a:fld>
            <a:endParaRPr lang="fr-FR"/>
          </a:p>
        </p:txBody>
      </p:sp>
    </p:spTree>
    <p:extLst>
      <p:ext uri="{BB962C8B-B14F-4D97-AF65-F5344CB8AC3E}">
        <p14:creationId xmlns:p14="http://schemas.microsoft.com/office/powerpoint/2010/main" val="17815807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fr-FR"/>
              <a:t>Modifiez le style du titre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7AF8F902-5B0A-4C42-86D9-D83FA49935B1}" type="datetimeFigureOut">
              <a:rPr lang="fr-FR" smtClean="0"/>
              <a:t>17/12/2023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33284433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fr-FR"/>
              <a:t>Modifiez le style du titre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7AF8F902-5B0A-4C42-86D9-D83FA49935B1}" type="datetimeFigureOut">
              <a:rPr lang="fr-FR" smtClean="0"/>
              <a:t>17/12/2023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4256682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7AF8F902-5B0A-4C42-86D9-D83FA49935B1}" type="datetimeFigureOut">
              <a:rPr lang="fr-FR" smtClean="0"/>
              <a:t>17/12/2023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03806E1-AEF4-473B-84E3-0E1F1FD9A099}" type="slidenum">
              <a:rPr lang="fr-FR" smtClean="0"/>
              <a:t>‹N°›</a:t>
            </a:fld>
            <a:endParaRPr lang="fr-F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9215751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fr-FR"/>
              <a:t>Modifiez le style du titre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7AF8F902-5B0A-4C42-86D9-D83FA49935B1}" type="datetimeFigureOut">
              <a:rPr lang="fr-FR" smtClean="0"/>
              <a:t>17/12/2023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34270787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cita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7AF8F902-5B0A-4C42-86D9-D83FA49935B1}" type="datetimeFigureOut">
              <a:rPr lang="fr-FR" smtClean="0"/>
              <a:t>17/12/2023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03806E1-AEF4-473B-84E3-0E1F1FD9A099}" type="slidenum">
              <a:rPr lang="fr-FR" smtClean="0"/>
              <a:t>‹N°›</a:t>
            </a:fld>
            <a:endParaRPr lang="fr-F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049215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Cliquez pour 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7AF8F902-5B0A-4C42-86D9-D83FA49935B1}" type="datetimeFigureOut">
              <a:rPr lang="fr-FR" smtClean="0"/>
              <a:t>17/12/2023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17680596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7AF8F902-5B0A-4C42-86D9-D83FA49935B1}" type="datetimeFigureOut">
              <a:rPr lang="fr-FR" smtClean="0"/>
              <a:t>17/12/2023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26609323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fr-FR"/>
              <a:t>Modifiez le style du titre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7AF8F902-5B0A-4C42-86D9-D83FA49935B1}" type="datetimeFigureOut">
              <a:rPr lang="fr-FR" smtClean="0"/>
              <a:t>17/12/2023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99555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7AF8F902-5B0A-4C42-86D9-D83FA49935B1}" type="datetimeFigureOut">
              <a:rPr lang="fr-FR" smtClean="0"/>
              <a:t>17/12/2023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1502318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7AF8F902-5B0A-4C42-86D9-D83FA49935B1}" type="datetimeFigureOut">
              <a:rPr lang="fr-FR" smtClean="0"/>
              <a:t>17/12/2023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2787938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7AF8F902-5B0A-4C42-86D9-D83FA49935B1}" type="datetimeFigureOut">
              <a:rPr lang="fr-FR" smtClean="0"/>
              <a:t>17/12/2023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2669524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7AF8F902-5B0A-4C42-86D9-D83FA49935B1}" type="datetimeFigureOut">
              <a:rPr lang="fr-FR" smtClean="0"/>
              <a:t>17/12/2023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1908657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7AF8F902-5B0A-4C42-86D9-D83FA49935B1}" type="datetimeFigureOut">
              <a:rPr lang="fr-FR" smtClean="0"/>
              <a:t>17/12/2023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1646429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F8F902-5B0A-4C42-86D9-D83FA49935B1}" type="datetimeFigureOut">
              <a:rPr lang="fr-FR" smtClean="0"/>
              <a:t>17/12/2023</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2294944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fr-FR"/>
              <a:t>Modifiez le style du titre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7AF8F902-5B0A-4C42-86D9-D83FA49935B1}" type="datetimeFigureOut">
              <a:rPr lang="fr-FR" smtClean="0"/>
              <a:t>17/12/2023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894802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7AF8F902-5B0A-4C42-86D9-D83FA49935B1}" type="datetimeFigureOut">
              <a:rPr lang="fr-FR" smtClean="0"/>
              <a:t>17/12/2023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E03806E1-AEF4-473B-84E3-0E1F1FD9A099}" type="slidenum">
              <a:rPr lang="fr-FR" smtClean="0"/>
              <a:t>‹N°›</a:t>
            </a:fld>
            <a:endParaRPr lang="fr-FR"/>
          </a:p>
        </p:txBody>
      </p:sp>
    </p:spTree>
    <p:extLst>
      <p:ext uri="{BB962C8B-B14F-4D97-AF65-F5344CB8AC3E}">
        <p14:creationId xmlns:p14="http://schemas.microsoft.com/office/powerpoint/2010/main" val="3958917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AF8F902-5B0A-4C42-86D9-D83FA49935B1}" type="datetimeFigureOut">
              <a:rPr lang="fr-FR" smtClean="0"/>
              <a:t>17/12/2023</a:t>
            </a:fld>
            <a:endParaRPr lang="fr-FR"/>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E03806E1-AEF4-473B-84E3-0E1F1FD9A099}" type="slidenum">
              <a:rPr lang="fr-FR" smtClean="0"/>
              <a:t>‹N°›</a:t>
            </a:fld>
            <a:endParaRPr lang="fr-FR"/>
          </a:p>
        </p:txBody>
      </p:sp>
    </p:spTree>
    <p:extLst>
      <p:ext uri="{BB962C8B-B14F-4D97-AF65-F5344CB8AC3E}">
        <p14:creationId xmlns:p14="http://schemas.microsoft.com/office/powerpoint/2010/main" val="2880954646"/>
      </p:ext>
    </p:extLst>
  </p:cSld>
  <p:clrMap bg1="lt1" tx1="dk1" bg2="lt2" tx2="dk2" accent1="accent1" accent2="accent2" accent3="accent3" accent4="accent4" accent5="accent5" accent6="accent6" hlink="hlink" folHlink="folHlink"/>
  <p:sldLayoutIdLst>
    <p:sldLayoutId id="2147483951" r:id="rId1"/>
    <p:sldLayoutId id="2147483952" r:id="rId2"/>
    <p:sldLayoutId id="2147483953" r:id="rId3"/>
    <p:sldLayoutId id="2147483954" r:id="rId4"/>
    <p:sldLayoutId id="2147483955" r:id="rId5"/>
    <p:sldLayoutId id="2147483956" r:id="rId6"/>
    <p:sldLayoutId id="2147483957" r:id="rId7"/>
    <p:sldLayoutId id="2147483958" r:id="rId8"/>
    <p:sldLayoutId id="2147483959" r:id="rId9"/>
    <p:sldLayoutId id="2147483960" r:id="rId10"/>
    <p:sldLayoutId id="2147483961" r:id="rId11"/>
    <p:sldLayoutId id="2147483962" r:id="rId12"/>
    <p:sldLayoutId id="2147483963" r:id="rId13"/>
    <p:sldLayoutId id="2147483964" r:id="rId14"/>
    <p:sldLayoutId id="2147483965" r:id="rId15"/>
    <p:sldLayoutId id="214748396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ilcovodijack.blogspot.com/2019/05/4762-la-triste-vita-dei-polli-in.html" TargetMode="External"/><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0910916-69E9-7837-7F4D-0420917DFCBA}"/>
              </a:ext>
            </a:extLst>
          </p:cNvPr>
          <p:cNvSpPr>
            <a:spLocks noGrp="1"/>
          </p:cNvSpPr>
          <p:nvPr>
            <p:ph type="ctrTitle"/>
          </p:nvPr>
        </p:nvSpPr>
        <p:spPr/>
        <p:txBody>
          <a:bodyPr/>
          <a:lstStyle/>
          <a:p>
            <a:r>
              <a:rPr kumimoji="0" lang="fr-FR" sz="48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Vidaloka"/>
              </a:rPr>
              <a:t>Produisez une étude de marché</a:t>
            </a:r>
            <a:endParaRPr lang="fr-FR" sz="4800" dirty="0">
              <a:latin typeface="Times New Roman" panose="02020603050405020304" pitchFamily="18" charset="0"/>
              <a:cs typeface="Times New Roman" panose="02020603050405020304" pitchFamily="18" charset="0"/>
            </a:endParaRPr>
          </a:p>
        </p:txBody>
      </p:sp>
      <p:sp>
        <p:nvSpPr>
          <p:cNvPr id="3" name="Sous-titre 2">
            <a:extLst>
              <a:ext uri="{FF2B5EF4-FFF2-40B4-BE49-F238E27FC236}">
                <a16:creationId xmlns:a16="http://schemas.microsoft.com/office/drawing/2014/main" id="{9DA39BE9-FDF7-60F9-6004-EC995FF97211}"/>
              </a:ext>
            </a:extLst>
          </p:cNvPr>
          <p:cNvSpPr>
            <a:spLocks noGrp="1"/>
          </p:cNvSpPr>
          <p:nvPr>
            <p:ph type="subTitle" idx="1"/>
          </p:nvPr>
        </p:nvSpPr>
        <p:spPr/>
        <p:txBody>
          <a:bodyPr>
            <a:normAutofit/>
          </a:bodyPr>
          <a:lstStyle/>
          <a:p>
            <a:r>
              <a:rPr kumimoji="0" lang="fr-FR" sz="4800" b="1" i="0" u="none" strike="noStrike" kern="0" cap="none" spc="0" normalizeH="0" baseline="0" noProof="0" dirty="0">
                <a:ln>
                  <a:noFill/>
                </a:ln>
                <a:solidFill>
                  <a:srgbClr val="000000"/>
                </a:solidFill>
                <a:effectLst/>
                <a:uLnTx/>
                <a:uFillTx/>
                <a:latin typeface="Times New Roman" panose="02020603050405020304" pitchFamily="18" charset="0"/>
                <a:ea typeface="+mj-ea"/>
                <a:cs typeface="Times New Roman" panose="02020603050405020304" pitchFamily="18" charset="0"/>
                <a:sym typeface="Vidaloka"/>
              </a:rPr>
              <a:t>avec Python</a:t>
            </a:r>
            <a:endParaRPr lang="fr-FR" dirty="0"/>
          </a:p>
        </p:txBody>
      </p:sp>
      <p:sp>
        <p:nvSpPr>
          <p:cNvPr id="4" name="Organigramme : Procédé 3">
            <a:extLst>
              <a:ext uri="{FF2B5EF4-FFF2-40B4-BE49-F238E27FC236}">
                <a16:creationId xmlns:a16="http://schemas.microsoft.com/office/drawing/2014/main" id="{64660E8F-3FCA-35C3-933C-388000F5386E}"/>
              </a:ext>
            </a:extLst>
          </p:cNvPr>
          <p:cNvSpPr/>
          <p:nvPr/>
        </p:nvSpPr>
        <p:spPr>
          <a:xfrm>
            <a:off x="8940800" y="6151418"/>
            <a:ext cx="3251200" cy="706582"/>
          </a:xfrm>
          <a:prstGeom prst="flowChartProces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Agouze Marianne</a:t>
            </a:r>
          </a:p>
          <a:p>
            <a:pPr algn="ctr"/>
            <a:r>
              <a:rPr lang="fr-FR" dirty="0"/>
              <a:t>Data analyst</a:t>
            </a:r>
          </a:p>
        </p:txBody>
      </p:sp>
    </p:spTree>
    <p:extLst>
      <p:ext uri="{BB962C8B-B14F-4D97-AF65-F5344CB8AC3E}">
        <p14:creationId xmlns:p14="http://schemas.microsoft.com/office/powerpoint/2010/main" val="34662136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113A8E-7684-2098-42FF-B25A98F31C5F}"/>
              </a:ext>
            </a:extLst>
          </p:cNvPr>
          <p:cNvSpPr>
            <a:spLocks noGrp="1"/>
          </p:cNvSpPr>
          <p:nvPr>
            <p:ph type="title"/>
          </p:nvPr>
        </p:nvSpPr>
        <p:spPr>
          <a:xfrm>
            <a:off x="658862" y="249382"/>
            <a:ext cx="8596668" cy="1052945"/>
          </a:xfrm>
        </p:spPr>
        <p:txBody>
          <a:bodyPr>
            <a:noAutofit/>
          </a:bodyPr>
          <a:lstStyle/>
          <a:p>
            <a:r>
              <a:rPr lang="fr-FR" dirty="0">
                <a:latin typeface="Times New Roman" panose="02020603050405020304" pitchFamily="18" charset="0"/>
                <a:cs typeface="Times New Roman" panose="02020603050405020304" pitchFamily="18" charset="0"/>
              </a:rPr>
              <a:t>Analyse en composantes principales:</a:t>
            </a:r>
            <a:br>
              <a:rPr lang="fr-FR" sz="3200" dirty="0">
                <a:latin typeface="Times New Roman" panose="02020603050405020304" pitchFamily="18" charset="0"/>
                <a:cs typeface="Times New Roman" panose="02020603050405020304" pitchFamily="18" charset="0"/>
              </a:rPr>
            </a:br>
            <a:r>
              <a:rPr lang="fr-FR" sz="3200" dirty="0">
                <a:latin typeface="Times New Roman" panose="02020603050405020304" pitchFamily="18" charset="0"/>
                <a:cs typeface="Times New Roman" panose="02020603050405020304" pitchFamily="18" charset="0"/>
              </a:rPr>
              <a:t>Projection des individus</a:t>
            </a:r>
          </a:p>
        </p:txBody>
      </p:sp>
      <p:pic>
        <p:nvPicPr>
          <p:cNvPr id="5" name="Image 4">
            <a:extLst>
              <a:ext uri="{FF2B5EF4-FFF2-40B4-BE49-F238E27FC236}">
                <a16:creationId xmlns:a16="http://schemas.microsoft.com/office/drawing/2014/main" id="{7A04708F-74CC-9445-52AE-235250B5D9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4562" y="1413162"/>
            <a:ext cx="6237437" cy="5444838"/>
          </a:xfrm>
          <a:prstGeom prst="rect">
            <a:avLst/>
          </a:prstGeom>
        </p:spPr>
      </p:pic>
      <p:pic>
        <p:nvPicPr>
          <p:cNvPr id="7" name="Image 6">
            <a:extLst>
              <a:ext uri="{FF2B5EF4-FFF2-40B4-BE49-F238E27FC236}">
                <a16:creationId xmlns:a16="http://schemas.microsoft.com/office/drawing/2014/main" id="{AF9FD096-99D5-BDEA-58E1-9CC984E76E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413164"/>
            <a:ext cx="5954563" cy="5444836"/>
          </a:xfrm>
          <a:prstGeom prst="rect">
            <a:avLst/>
          </a:prstGeom>
        </p:spPr>
      </p:pic>
    </p:spTree>
    <p:extLst>
      <p:ext uri="{BB962C8B-B14F-4D97-AF65-F5344CB8AC3E}">
        <p14:creationId xmlns:p14="http://schemas.microsoft.com/office/powerpoint/2010/main" val="449768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02CFA0-B76F-D313-13AC-1275C8628F98}"/>
              </a:ext>
            </a:extLst>
          </p:cNvPr>
          <p:cNvSpPr>
            <a:spLocks noGrp="1"/>
          </p:cNvSpPr>
          <p:nvPr>
            <p:ph type="title"/>
          </p:nvPr>
        </p:nvSpPr>
        <p:spPr>
          <a:xfrm>
            <a:off x="677334" y="258618"/>
            <a:ext cx="8596668" cy="1025237"/>
          </a:xfrm>
        </p:spPr>
        <p:txBody>
          <a:bodyPr>
            <a:normAutofit/>
          </a:bodyPr>
          <a:lstStyle/>
          <a:p>
            <a:r>
              <a:rPr lang="fr-FR" sz="3600" b="1" dirty="0">
                <a:latin typeface="Times New Roman" panose="02020603050405020304" pitchFamily="18" charset="0"/>
                <a:cs typeface="Times New Roman" panose="02020603050405020304" pitchFamily="18" charset="0"/>
              </a:rPr>
              <a:t>Méthode de Clustering</a:t>
            </a:r>
          </a:p>
        </p:txBody>
      </p:sp>
      <p:sp>
        <p:nvSpPr>
          <p:cNvPr id="3" name="Espace réservé du contenu 2">
            <a:extLst>
              <a:ext uri="{FF2B5EF4-FFF2-40B4-BE49-F238E27FC236}">
                <a16:creationId xmlns:a16="http://schemas.microsoft.com/office/drawing/2014/main" id="{59F707DC-6D68-9628-7DCF-56BBA9AF2BCD}"/>
              </a:ext>
            </a:extLst>
          </p:cNvPr>
          <p:cNvSpPr>
            <a:spLocks noGrp="1"/>
          </p:cNvSpPr>
          <p:nvPr>
            <p:ph idx="1"/>
          </p:nvPr>
        </p:nvSpPr>
        <p:spPr>
          <a:xfrm>
            <a:off x="677333" y="1451295"/>
            <a:ext cx="8910011" cy="5148087"/>
          </a:xfrm>
        </p:spPr>
        <p:txBody>
          <a:bodyPr>
            <a:normAutofit fontScale="85000" lnSpcReduction="10000"/>
          </a:bodyPr>
          <a:lstStyle/>
          <a:p>
            <a:pPr>
              <a:buFont typeface="Wingdings" panose="05000000000000000000" pitchFamily="2" charset="2"/>
              <a:buChar char="Ø"/>
            </a:pPr>
            <a:r>
              <a:rPr lang="fr-FR" sz="2600" dirty="0">
                <a:latin typeface="Times New Roman" panose="02020603050405020304" pitchFamily="18" charset="0"/>
                <a:cs typeface="Times New Roman" panose="02020603050405020304" pitchFamily="18" charset="0"/>
              </a:rPr>
              <a:t>Le clustering ou partitionnement, est une méthode d'analyse non supervisée appliquée à des données non étiquetées pour les diviser en groupes similaires ou homogènes.</a:t>
            </a:r>
          </a:p>
          <a:p>
            <a:pPr>
              <a:buFont typeface="Wingdings" panose="05000000000000000000" pitchFamily="2" charset="2"/>
              <a:buChar char="Ø"/>
            </a:pPr>
            <a:endParaRPr lang="fr-FR" sz="2600" dirty="0">
              <a:latin typeface="Times New Roman" panose="02020603050405020304" pitchFamily="18" charset="0"/>
              <a:cs typeface="Times New Roman" panose="02020603050405020304" pitchFamily="18" charset="0"/>
            </a:endParaRPr>
          </a:p>
          <a:p>
            <a:pPr marL="0" indent="0">
              <a:buNone/>
            </a:pPr>
            <a:r>
              <a:rPr lang="fr-FR" sz="2600" b="1" dirty="0">
                <a:latin typeface="Times New Roman" panose="02020603050405020304" pitchFamily="18" charset="0"/>
                <a:cs typeface="Times New Roman" panose="02020603050405020304" pitchFamily="18" charset="0"/>
              </a:rPr>
              <a:t>     Objectifs Principaux:</a:t>
            </a:r>
          </a:p>
          <a:p>
            <a:pPr>
              <a:buFont typeface="Wingdings" panose="05000000000000000000" pitchFamily="2" charset="2"/>
              <a:buChar char="Ø"/>
            </a:pPr>
            <a:r>
              <a:rPr lang="fr-FR" sz="2600" dirty="0">
                <a:latin typeface="Times New Roman" panose="02020603050405020304" pitchFamily="18" charset="0"/>
                <a:cs typeface="Times New Roman" panose="02020603050405020304" pitchFamily="18" charset="0"/>
              </a:rPr>
              <a:t>Minimiser l'inertie intraclasse. </a:t>
            </a:r>
          </a:p>
          <a:p>
            <a:pPr>
              <a:buFont typeface="Wingdings" panose="05000000000000000000" pitchFamily="2" charset="2"/>
              <a:buChar char="Ø"/>
            </a:pPr>
            <a:r>
              <a:rPr lang="fr-FR" sz="2600" dirty="0">
                <a:latin typeface="Times New Roman" panose="02020603050405020304" pitchFamily="18" charset="0"/>
                <a:cs typeface="Times New Roman" panose="02020603050405020304" pitchFamily="18" charset="0"/>
              </a:rPr>
              <a:t>Maximiser l'inertie interclasse.</a:t>
            </a:r>
          </a:p>
          <a:p>
            <a:pPr>
              <a:buFont typeface="Wingdings" panose="05000000000000000000" pitchFamily="2" charset="2"/>
              <a:buChar char="Ø"/>
            </a:pPr>
            <a:endParaRPr lang="fr-FR" sz="2600" dirty="0">
              <a:latin typeface="Times New Roman" panose="02020603050405020304" pitchFamily="18" charset="0"/>
              <a:cs typeface="Times New Roman" panose="02020603050405020304" pitchFamily="18" charset="0"/>
            </a:endParaRPr>
          </a:p>
          <a:p>
            <a:pPr marL="0" indent="0">
              <a:buNone/>
            </a:pPr>
            <a:r>
              <a:rPr lang="fr-FR" sz="2600" b="1" dirty="0">
                <a:latin typeface="Times New Roman" panose="02020603050405020304" pitchFamily="18" charset="0"/>
                <a:cs typeface="Times New Roman" panose="02020603050405020304" pitchFamily="18" charset="0"/>
              </a:rPr>
              <a:t>     Méthodes Courantes:</a:t>
            </a:r>
          </a:p>
          <a:p>
            <a:pPr>
              <a:buFont typeface="Wingdings" panose="05000000000000000000" pitchFamily="2" charset="2"/>
              <a:buChar char="Ø"/>
            </a:pPr>
            <a:r>
              <a:rPr lang="fr-FR" sz="2600" dirty="0">
                <a:latin typeface="Times New Roman" panose="02020603050405020304" pitchFamily="18" charset="0"/>
                <a:cs typeface="Times New Roman" panose="02020603050405020304" pitchFamily="18" charset="0"/>
              </a:rPr>
              <a:t>Classification Ascendante Hiérarchique (CAH) : Crée une hiérarchie de clusters basée sur la proximité des données.</a:t>
            </a:r>
          </a:p>
          <a:p>
            <a:pPr>
              <a:buFont typeface="Wingdings" panose="05000000000000000000" pitchFamily="2" charset="2"/>
              <a:buChar char="Ø"/>
            </a:pPr>
            <a:r>
              <a:rPr lang="fr-FR" sz="2600" dirty="0">
                <a:latin typeface="Times New Roman" panose="02020603050405020304" pitchFamily="18" charset="0"/>
                <a:cs typeface="Times New Roman" panose="02020603050405020304" pitchFamily="18" charset="0"/>
              </a:rPr>
              <a:t>K-</a:t>
            </a:r>
            <a:r>
              <a:rPr lang="fr-FR" sz="2600" dirty="0" err="1">
                <a:latin typeface="Times New Roman" panose="02020603050405020304" pitchFamily="18" charset="0"/>
                <a:cs typeface="Times New Roman" panose="02020603050405020304" pitchFamily="18" charset="0"/>
              </a:rPr>
              <a:t>Means</a:t>
            </a:r>
            <a:r>
              <a:rPr lang="fr-FR" sz="2600" dirty="0">
                <a:latin typeface="Times New Roman" panose="02020603050405020304" pitchFamily="18" charset="0"/>
                <a:cs typeface="Times New Roman" panose="02020603050405020304" pitchFamily="18" charset="0"/>
              </a:rPr>
              <a:t> : Partitionne les données en K clusters en minimisant la distance entre les points de données et le centre de leur cluster attribué.</a:t>
            </a:r>
          </a:p>
          <a:p>
            <a:endParaRPr lang="fr-FR" dirty="0"/>
          </a:p>
        </p:txBody>
      </p:sp>
    </p:spTree>
    <p:extLst>
      <p:ext uri="{BB962C8B-B14F-4D97-AF65-F5344CB8AC3E}">
        <p14:creationId xmlns:p14="http://schemas.microsoft.com/office/powerpoint/2010/main" val="13140928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F9C5A0-6848-4F01-A930-3FC3B8174963}"/>
              </a:ext>
            </a:extLst>
          </p:cNvPr>
          <p:cNvSpPr>
            <a:spLocks noGrp="1"/>
          </p:cNvSpPr>
          <p:nvPr>
            <p:ph type="title"/>
          </p:nvPr>
        </p:nvSpPr>
        <p:spPr>
          <a:xfrm>
            <a:off x="433903" y="212718"/>
            <a:ext cx="8968715" cy="1098845"/>
          </a:xfrm>
        </p:spPr>
        <p:txBody>
          <a:bodyPr>
            <a:normAutofit fontScale="90000"/>
          </a:bodyPr>
          <a:lstStyle/>
          <a:p>
            <a:r>
              <a:rPr lang="fr-FR" b="1" dirty="0">
                <a:latin typeface="Times New Roman" panose="02020603050405020304" pitchFamily="18" charset="0"/>
                <a:cs typeface="Times New Roman" panose="02020603050405020304" pitchFamily="18" charset="0"/>
              </a:rPr>
              <a:t>Classification Ascendante Hiérarchique(CAH) </a:t>
            </a:r>
            <a:r>
              <a:rPr lang="fr-FR" sz="4000" dirty="0">
                <a:latin typeface="Times New Roman" panose="02020603050405020304" pitchFamily="18" charset="0"/>
                <a:cs typeface="Times New Roman" panose="02020603050405020304" pitchFamily="18" charset="0"/>
              </a:rPr>
              <a:t>: Dendrogramme</a:t>
            </a:r>
            <a:r>
              <a:rPr lang="fr-FR" sz="4000" dirty="0"/>
              <a:t> </a:t>
            </a:r>
          </a:p>
        </p:txBody>
      </p:sp>
      <p:pic>
        <p:nvPicPr>
          <p:cNvPr id="27" name="Image 26">
            <a:extLst>
              <a:ext uri="{FF2B5EF4-FFF2-40B4-BE49-F238E27FC236}">
                <a16:creationId xmlns:a16="http://schemas.microsoft.com/office/drawing/2014/main" id="{F489B308-8D55-01E6-6CCF-3BAF3F21CD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7808" y="1385453"/>
            <a:ext cx="5994192" cy="5472546"/>
          </a:xfrm>
          <a:prstGeom prst="rect">
            <a:avLst/>
          </a:prstGeom>
        </p:spPr>
      </p:pic>
      <p:pic>
        <p:nvPicPr>
          <p:cNvPr id="29" name="Image 28">
            <a:extLst>
              <a:ext uri="{FF2B5EF4-FFF2-40B4-BE49-F238E27FC236}">
                <a16:creationId xmlns:a16="http://schemas.microsoft.com/office/drawing/2014/main" id="{19EAF1DA-B01A-F485-7129-523A2B6700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68581"/>
            <a:ext cx="5994194" cy="5389418"/>
          </a:xfrm>
          <a:prstGeom prst="rect">
            <a:avLst/>
          </a:prstGeom>
        </p:spPr>
      </p:pic>
    </p:spTree>
    <p:extLst>
      <p:ext uri="{BB962C8B-B14F-4D97-AF65-F5344CB8AC3E}">
        <p14:creationId xmlns:p14="http://schemas.microsoft.com/office/powerpoint/2010/main" val="18810931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744519-16E2-82F8-7769-B9E1656886E9}"/>
              </a:ext>
            </a:extLst>
          </p:cNvPr>
          <p:cNvSpPr>
            <a:spLocks noGrp="1"/>
          </p:cNvSpPr>
          <p:nvPr>
            <p:ph type="title"/>
          </p:nvPr>
        </p:nvSpPr>
        <p:spPr>
          <a:xfrm>
            <a:off x="677334" y="609600"/>
            <a:ext cx="8596668" cy="730379"/>
          </a:xfrm>
        </p:spPr>
        <p:txBody>
          <a:bodyPr>
            <a:noAutofit/>
          </a:bodyPr>
          <a:lstStyle/>
          <a:p>
            <a:r>
              <a:rPr lang="fr-FR" dirty="0">
                <a:latin typeface="Times New Roman" panose="02020603050405020304" pitchFamily="18" charset="0"/>
                <a:cs typeface="Times New Roman" panose="02020603050405020304" pitchFamily="18" charset="0"/>
              </a:rPr>
              <a:t>CAH: </a:t>
            </a:r>
            <a:r>
              <a:rPr lang="fr-FR" sz="3200" dirty="0">
                <a:latin typeface="Times New Roman" panose="02020603050405020304" pitchFamily="18" charset="0"/>
                <a:cs typeface="Times New Roman" panose="02020603050405020304" pitchFamily="18" charset="0"/>
              </a:rPr>
              <a:t>Heatmap des clusters</a:t>
            </a:r>
          </a:p>
        </p:txBody>
      </p:sp>
      <p:pic>
        <p:nvPicPr>
          <p:cNvPr id="21" name="Image 20">
            <a:extLst>
              <a:ext uri="{FF2B5EF4-FFF2-40B4-BE49-F238E27FC236}">
                <a16:creationId xmlns:a16="http://schemas.microsoft.com/office/drawing/2014/main" id="{1A1F04F4-98E5-5374-847D-06B4C1C094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795253"/>
            <a:ext cx="12192000" cy="3062748"/>
          </a:xfrm>
          <a:prstGeom prst="rect">
            <a:avLst/>
          </a:prstGeom>
        </p:spPr>
      </p:pic>
      <p:pic>
        <p:nvPicPr>
          <p:cNvPr id="31" name="Image 30">
            <a:extLst>
              <a:ext uri="{FF2B5EF4-FFF2-40B4-BE49-F238E27FC236}">
                <a16:creationId xmlns:a16="http://schemas.microsoft.com/office/drawing/2014/main" id="{A95DED3A-786D-446F-BC3A-7AF6DE5902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706232"/>
            <a:ext cx="12192000" cy="2089021"/>
          </a:xfrm>
          <a:prstGeom prst="rect">
            <a:avLst/>
          </a:prstGeom>
        </p:spPr>
      </p:pic>
      <p:sp>
        <p:nvSpPr>
          <p:cNvPr id="38" name="Rectangle 37">
            <a:extLst>
              <a:ext uri="{FF2B5EF4-FFF2-40B4-BE49-F238E27FC236}">
                <a16:creationId xmlns:a16="http://schemas.microsoft.com/office/drawing/2014/main" id="{6143951D-9FD7-7D68-AE3C-CBB47A939575}"/>
              </a:ext>
            </a:extLst>
          </p:cNvPr>
          <p:cNvSpPr/>
          <p:nvPr/>
        </p:nvSpPr>
        <p:spPr>
          <a:xfrm>
            <a:off x="1237673" y="2655592"/>
            <a:ext cx="1065005" cy="242645"/>
          </a:xfrm>
          <a:prstGeom prst="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9" name="Organigramme : Procédé 38">
            <a:extLst>
              <a:ext uri="{FF2B5EF4-FFF2-40B4-BE49-F238E27FC236}">
                <a16:creationId xmlns:a16="http://schemas.microsoft.com/office/drawing/2014/main" id="{474986D5-2CB7-EE95-E287-82308FF42362}"/>
              </a:ext>
            </a:extLst>
          </p:cNvPr>
          <p:cNvSpPr/>
          <p:nvPr/>
        </p:nvSpPr>
        <p:spPr>
          <a:xfrm>
            <a:off x="1253320" y="3116890"/>
            <a:ext cx="1049358" cy="257946"/>
          </a:xfrm>
          <a:prstGeom prst="flowChartProcess">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0" name="Rectangle 39">
            <a:extLst>
              <a:ext uri="{FF2B5EF4-FFF2-40B4-BE49-F238E27FC236}">
                <a16:creationId xmlns:a16="http://schemas.microsoft.com/office/drawing/2014/main" id="{6F1341AD-091F-2141-F35F-EE41A35ECE3E}"/>
              </a:ext>
            </a:extLst>
          </p:cNvPr>
          <p:cNvSpPr/>
          <p:nvPr/>
        </p:nvSpPr>
        <p:spPr>
          <a:xfrm>
            <a:off x="3661532" y="3133778"/>
            <a:ext cx="775855" cy="224170"/>
          </a:xfrm>
          <a:prstGeom prst="rect">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1" name="Organigramme : Procédé 40">
            <a:extLst>
              <a:ext uri="{FF2B5EF4-FFF2-40B4-BE49-F238E27FC236}">
                <a16:creationId xmlns:a16="http://schemas.microsoft.com/office/drawing/2014/main" id="{31F9DFBF-22DB-348D-E929-F448437AED40}"/>
              </a:ext>
            </a:extLst>
          </p:cNvPr>
          <p:cNvSpPr/>
          <p:nvPr/>
        </p:nvSpPr>
        <p:spPr>
          <a:xfrm>
            <a:off x="3661532" y="3374050"/>
            <a:ext cx="775855" cy="224170"/>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2" name="Organigramme : Procédé 41">
            <a:extLst>
              <a:ext uri="{FF2B5EF4-FFF2-40B4-BE49-F238E27FC236}">
                <a16:creationId xmlns:a16="http://schemas.microsoft.com/office/drawing/2014/main" id="{692EB4FE-438D-CA61-B730-EBA288F0AA02}"/>
              </a:ext>
            </a:extLst>
          </p:cNvPr>
          <p:cNvSpPr/>
          <p:nvPr/>
        </p:nvSpPr>
        <p:spPr>
          <a:xfrm>
            <a:off x="5281486" y="3148374"/>
            <a:ext cx="859495" cy="239957"/>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3" name="Organigramme : Procédé 42">
            <a:extLst>
              <a:ext uri="{FF2B5EF4-FFF2-40B4-BE49-F238E27FC236}">
                <a16:creationId xmlns:a16="http://schemas.microsoft.com/office/drawing/2014/main" id="{1BA83644-AD3D-0976-B88E-F4626CD53ECB}"/>
              </a:ext>
            </a:extLst>
          </p:cNvPr>
          <p:cNvSpPr/>
          <p:nvPr/>
        </p:nvSpPr>
        <p:spPr>
          <a:xfrm>
            <a:off x="7005097" y="3171054"/>
            <a:ext cx="775855" cy="239957"/>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Organigramme : Procédé 43">
            <a:extLst>
              <a:ext uri="{FF2B5EF4-FFF2-40B4-BE49-F238E27FC236}">
                <a16:creationId xmlns:a16="http://schemas.microsoft.com/office/drawing/2014/main" id="{C3ED18F8-CF74-2ECC-13E6-309D47EC0A58}"/>
              </a:ext>
            </a:extLst>
          </p:cNvPr>
          <p:cNvSpPr/>
          <p:nvPr/>
        </p:nvSpPr>
        <p:spPr>
          <a:xfrm>
            <a:off x="8621805" y="2388466"/>
            <a:ext cx="808004" cy="242645"/>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6" name="Organigramme : Procédé 45">
            <a:extLst>
              <a:ext uri="{FF2B5EF4-FFF2-40B4-BE49-F238E27FC236}">
                <a16:creationId xmlns:a16="http://schemas.microsoft.com/office/drawing/2014/main" id="{141BAF95-491B-ACA4-9A63-72931EA8049E}"/>
              </a:ext>
            </a:extLst>
          </p:cNvPr>
          <p:cNvSpPr/>
          <p:nvPr/>
        </p:nvSpPr>
        <p:spPr>
          <a:xfrm>
            <a:off x="9659353" y="3139622"/>
            <a:ext cx="980937" cy="239957"/>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Organigramme : Procédé 46">
            <a:extLst>
              <a:ext uri="{FF2B5EF4-FFF2-40B4-BE49-F238E27FC236}">
                <a16:creationId xmlns:a16="http://schemas.microsoft.com/office/drawing/2014/main" id="{93E5F18F-9023-8400-E9BE-826FDCF6EE42}"/>
              </a:ext>
            </a:extLst>
          </p:cNvPr>
          <p:cNvSpPr/>
          <p:nvPr/>
        </p:nvSpPr>
        <p:spPr>
          <a:xfrm>
            <a:off x="9659352" y="3410081"/>
            <a:ext cx="980937" cy="224170"/>
          </a:xfrm>
          <a:prstGeom prst="flowChartProcess">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Organigramme : Procédé 47">
            <a:extLst>
              <a:ext uri="{FF2B5EF4-FFF2-40B4-BE49-F238E27FC236}">
                <a16:creationId xmlns:a16="http://schemas.microsoft.com/office/drawing/2014/main" id="{9F7919B5-A42B-5FE9-E3FF-9CC437F132F0}"/>
              </a:ext>
            </a:extLst>
          </p:cNvPr>
          <p:cNvSpPr/>
          <p:nvPr/>
        </p:nvSpPr>
        <p:spPr>
          <a:xfrm>
            <a:off x="11299325" y="3377416"/>
            <a:ext cx="729673" cy="224170"/>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Organigramme : Procédé 48">
            <a:extLst>
              <a:ext uri="{FF2B5EF4-FFF2-40B4-BE49-F238E27FC236}">
                <a16:creationId xmlns:a16="http://schemas.microsoft.com/office/drawing/2014/main" id="{54903A0A-CF28-FBE2-BA90-BC56F97F6A4A}"/>
              </a:ext>
            </a:extLst>
          </p:cNvPr>
          <p:cNvSpPr/>
          <p:nvPr/>
        </p:nvSpPr>
        <p:spPr>
          <a:xfrm>
            <a:off x="11299325" y="3135796"/>
            <a:ext cx="729673" cy="224170"/>
          </a:xfrm>
          <a:prstGeom prst="flowChartProcess">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0" name="Organigramme : Procédé 49">
            <a:extLst>
              <a:ext uri="{FF2B5EF4-FFF2-40B4-BE49-F238E27FC236}">
                <a16:creationId xmlns:a16="http://schemas.microsoft.com/office/drawing/2014/main" id="{5F447CF4-9C9D-8673-7298-870E6160BDB4}"/>
              </a:ext>
            </a:extLst>
          </p:cNvPr>
          <p:cNvSpPr/>
          <p:nvPr/>
        </p:nvSpPr>
        <p:spPr>
          <a:xfrm>
            <a:off x="11217237" y="2406941"/>
            <a:ext cx="811761" cy="224170"/>
          </a:xfrm>
          <a:prstGeom prst="flowChartProcess">
            <a:avLst/>
          </a:prstGeom>
          <a:no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solidFill>
                <a:schemeClr val="accent4"/>
              </a:solidFill>
            </a:endParaRPr>
          </a:p>
        </p:txBody>
      </p:sp>
      <p:sp>
        <p:nvSpPr>
          <p:cNvPr id="51" name="Organigramme : Procédé 50">
            <a:extLst>
              <a:ext uri="{FF2B5EF4-FFF2-40B4-BE49-F238E27FC236}">
                <a16:creationId xmlns:a16="http://schemas.microsoft.com/office/drawing/2014/main" id="{542C703E-2388-C013-08E5-B4CCC12784C4}"/>
              </a:ext>
            </a:extLst>
          </p:cNvPr>
          <p:cNvSpPr/>
          <p:nvPr/>
        </p:nvSpPr>
        <p:spPr>
          <a:xfrm>
            <a:off x="8621805" y="3133778"/>
            <a:ext cx="808004" cy="239957"/>
          </a:xfrm>
          <a:prstGeom prst="flowChartProcess">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022302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BCD2DA6-33DC-EFA0-C1FF-A409F02FE3EA}"/>
              </a:ext>
            </a:extLst>
          </p:cNvPr>
          <p:cNvSpPr>
            <a:spLocks noGrp="1"/>
          </p:cNvSpPr>
          <p:nvPr>
            <p:ph type="title"/>
          </p:nvPr>
        </p:nvSpPr>
        <p:spPr>
          <a:xfrm>
            <a:off x="399250" y="517236"/>
            <a:ext cx="3854528" cy="1366982"/>
          </a:xfrm>
        </p:spPr>
        <p:txBody>
          <a:bodyPr>
            <a:noAutofit/>
          </a:bodyPr>
          <a:lstStyle/>
          <a:p>
            <a:r>
              <a:rPr lang="fr-FR" sz="3200" dirty="0">
                <a:latin typeface="Times New Roman" panose="02020603050405020304" pitchFamily="18" charset="0"/>
                <a:cs typeface="Times New Roman" panose="02020603050405020304" pitchFamily="18" charset="0"/>
              </a:rPr>
              <a:t>CAH:</a:t>
            </a:r>
            <a:br>
              <a:rPr lang="fr-FR" sz="3200" dirty="0">
                <a:latin typeface="Times New Roman" panose="02020603050405020304" pitchFamily="18" charset="0"/>
                <a:cs typeface="Times New Roman" panose="02020603050405020304" pitchFamily="18" charset="0"/>
              </a:rPr>
            </a:br>
            <a:r>
              <a:rPr lang="fr-FR" sz="3200" dirty="0">
                <a:latin typeface="Times New Roman" panose="02020603050405020304" pitchFamily="18" charset="0"/>
                <a:cs typeface="Times New Roman" panose="02020603050405020304" pitchFamily="18" charset="0"/>
              </a:rPr>
              <a:t>Boxplot de clustering</a:t>
            </a:r>
            <a:br>
              <a:rPr lang="fr-FR" dirty="0">
                <a:latin typeface="Times New Roman" panose="02020603050405020304" pitchFamily="18" charset="0"/>
                <a:cs typeface="Times New Roman" panose="02020603050405020304" pitchFamily="18" charset="0"/>
              </a:rPr>
            </a:br>
            <a:endParaRPr lang="fr-FR" sz="1800" dirty="0">
              <a:solidFill>
                <a:schemeClr val="tx1"/>
              </a:solidFill>
              <a:latin typeface="Times New Roman" panose="02020603050405020304" pitchFamily="18" charset="0"/>
              <a:cs typeface="Times New Roman" panose="02020603050405020304" pitchFamily="18" charset="0"/>
            </a:endParaRPr>
          </a:p>
        </p:txBody>
      </p:sp>
      <p:sp>
        <p:nvSpPr>
          <p:cNvPr id="15" name="Espace réservé du texte 14">
            <a:extLst>
              <a:ext uri="{FF2B5EF4-FFF2-40B4-BE49-F238E27FC236}">
                <a16:creationId xmlns:a16="http://schemas.microsoft.com/office/drawing/2014/main" id="{21CEBD12-7584-8B7A-7F8F-7A32C5C23803}"/>
              </a:ext>
            </a:extLst>
          </p:cNvPr>
          <p:cNvSpPr>
            <a:spLocks noGrp="1"/>
          </p:cNvSpPr>
          <p:nvPr>
            <p:ph type="body" sz="half" idx="2"/>
          </p:nvPr>
        </p:nvSpPr>
        <p:spPr>
          <a:xfrm>
            <a:off x="399250" y="1985818"/>
            <a:ext cx="3960314" cy="3454399"/>
          </a:xfrm>
        </p:spPr>
        <p:txBody>
          <a:bodyPr>
            <a:noAutofit/>
          </a:bodyPr>
          <a:lstStyle/>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Population totale: cluster 2 et cluster 4</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Dispo alimentaire(kg/pers/an): cluster 5 et cluster 4</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Exportations-Quantité: cluster 4</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Importations-Quantité: cluster 4</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Dép_imporations(%): cluster 1 et cluster 4</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PIB par habitant: cluster 4 et 5</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Stabilité politique : cluster 5 et cluster 4</a:t>
            </a:r>
          </a:p>
          <a:p>
            <a:pPr marL="285750" indent="-285750">
              <a:buFont typeface="Wingdings" panose="05000000000000000000" pitchFamily="2" charset="2"/>
              <a:buChar char="Ø"/>
            </a:pPr>
            <a:r>
              <a:rPr lang="fr-FR" sz="1600" b="1" dirty="0">
                <a:latin typeface="Times New Roman" panose="02020603050405020304" pitchFamily="18" charset="0"/>
                <a:cs typeface="Times New Roman" panose="02020603050405020304" pitchFamily="18" charset="0"/>
              </a:rPr>
              <a:t>Recommandations: cluster 4</a:t>
            </a:r>
          </a:p>
        </p:txBody>
      </p:sp>
      <p:pic>
        <p:nvPicPr>
          <p:cNvPr id="13" name="Image 12">
            <a:extLst>
              <a:ext uri="{FF2B5EF4-FFF2-40B4-BE49-F238E27FC236}">
                <a16:creationId xmlns:a16="http://schemas.microsoft.com/office/drawing/2014/main" id="{23EF9A19-542C-C345-FDD5-68564B3C31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7831" y="1"/>
            <a:ext cx="7784170" cy="6857999"/>
          </a:xfrm>
          <a:prstGeom prst="rect">
            <a:avLst/>
          </a:prstGeom>
        </p:spPr>
      </p:pic>
    </p:spTree>
    <p:extLst>
      <p:ext uri="{BB962C8B-B14F-4D97-AF65-F5344CB8AC3E}">
        <p14:creationId xmlns:p14="http://schemas.microsoft.com/office/powerpoint/2010/main" val="2260466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68A6CD-E73B-124E-3AEB-107DC9B37A13}"/>
              </a:ext>
            </a:extLst>
          </p:cNvPr>
          <p:cNvSpPr>
            <a:spLocks noGrp="1"/>
          </p:cNvSpPr>
          <p:nvPr>
            <p:ph type="title"/>
          </p:nvPr>
        </p:nvSpPr>
        <p:spPr>
          <a:xfrm>
            <a:off x="677334" y="609600"/>
            <a:ext cx="8596668" cy="791361"/>
          </a:xfrm>
        </p:spPr>
        <p:txBody>
          <a:bodyPr>
            <a:normAutofit/>
          </a:bodyPr>
          <a:lstStyle/>
          <a:p>
            <a:r>
              <a:rPr lang="fr-FR" b="1" dirty="0">
                <a:latin typeface="Times New Roman" panose="02020603050405020304" pitchFamily="18" charset="0"/>
                <a:cs typeface="Times New Roman" panose="02020603050405020304" pitchFamily="18" charset="0"/>
              </a:rPr>
              <a:t>Clustering avec l'algorithme K-</a:t>
            </a:r>
            <a:r>
              <a:rPr lang="fr-FR" b="1" dirty="0" err="1">
                <a:latin typeface="Times New Roman" panose="02020603050405020304" pitchFamily="18" charset="0"/>
                <a:cs typeface="Times New Roman" panose="02020603050405020304" pitchFamily="18" charset="0"/>
              </a:rPr>
              <a:t>means</a:t>
            </a:r>
            <a:endParaRPr lang="fr-FR" b="1" dirty="0">
              <a:latin typeface="Times New Roman" panose="02020603050405020304" pitchFamily="18" charset="0"/>
              <a:cs typeface="Times New Roman" panose="02020603050405020304" pitchFamily="18" charset="0"/>
            </a:endParaRPr>
          </a:p>
        </p:txBody>
      </p:sp>
      <p:pic>
        <p:nvPicPr>
          <p:cNvPr id="5" name="Image 4">
            <a:extLst>
              <a:ext uri="{FF2B5EF4-FFF2-40B4-BE49-F238E27FC236}">
                <a16:creationId xmlns:a16="http://schemas.microsoft.com/office/drawing/2014/main" id="{B51DDCA5-8B20-105B-46E2-AC1E4B8615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99491"/>
            <a:ext cx="5802893" cy="4165599"/>
          </a:xfrm>
          <a:prstGeom prst="rect">
            <a:avLst/>
          </a:prstGeom>
        </p:spPr>
      </p:pic>
      <p:pic>
        <p:nvPicPr>
          <p:cNvPr id="7" name="Image 6">
            <a:extLst>
              <a:ext uri="{FF2B5EF4-FFF2-40B4-BE49-F238E27FC236}">
                <a16:creationId xmlns:a16="http://schemas.microsoft.com/office/drawing/2014/main" id="{4F6D81B5-48F4-9A5C-4B8F-85B8D84F76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0109" y="1811646"/>
            <a:ext cx="5661891" cy="3910011"/>
          </a:xfrm>
          <a:prstGeom prst="rect">
            <a:avLst/>
          </a:prstGeom>
        </p:spPr>
      </p:pic>
      <p:cxnSp>
        <p:nvCxnSpPr>
          <p:cNvPr id="14" name="Connecteur droit avec flèche 13">
            <a:extLst>
              <a:ext uri="{FF2B5EF4-FFF2-40B4-BE49-F238E27FC236}">
                <a16:creationId xmlns:a16="http://schemas.microsoft.com/office/drawing/2014/main" id="{DA67AE29-4A39-A797-3465-EEA59CC18C78}"/>
              </a:ext>
            </a:extLst>
          </p:cNvPr>
          <p:cNvCxnSpPr/>
          <p:nvPr/>
        </p:nvCxnSpPr>
        <p:spPr>
          <a:xfrm flipV="1">
            <a:off x="2253079" y="5018397"/>
            <a:ext cx="0" cy="1266737"/>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cxnSp>
        <p:nvCxnSpPr>
          <p:cNvPr id="16" name="Connecteur droit avec flèche 15">
            <a:extLst>
              <a:ext uri="{FF2B5EF4-FFF2-40B4-BE49-F238E27FC236}">
                <a16:creationId xmlns:a16="http://schemas.microsoft.com/office/drawing/2014/main" id="{21BE8906-3E06-9B22-F8E4-895774F060EE}"/>
              </a:ext>
            </a:extLst>
          </p:cNvPr>
          <p:cNvCxnSpPr>
            <a:cxnSpLocks/>
          </p:cNvCxnSpPr>
          <p:nvPr/>
        </p:nvCxnSpPr>
        <p:spPr>
          <a:xfrm flipV="1">
            <a:off x="9153929" y="2158279"/>
            <a:ext cx="0" cy="3910012"/>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sp>
        <p:nvSpPr>
          <p:cNvPr id="17" name="Rectangle 16">
            <a:extLst>
              <a:ext uri="{FF2B5EF4-FFF2-40B4-BE49-F238E27FC236}">
                <a16:creationId xmlns:a16="http://schemas.microsoft.com/office/drawing/2014/main" id="{FFBC2F76-1B7A-C576-9DBF-F4276692BCEA}"/>
              </a:ext>
            </a:extLst>
          </p:cNvPr>
          <p:cNvSpPr/>
          <p:nvPr/>
        </p:nvSpPr>
        <p:spPr>
          <a:xfrm>
            <a:off x="4525818" y="5865091"/>
            <a:ext cx="3519049" cy="858982"/>
          </a:xfrm>
          <a:prstGeom prst="rect">
            <a:avLst/>
          </a:prstGeom>
          <a:solidFill>
            <a:schemeClr val="accent2"/>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Le nombre de clusters optimal est de 4.</a:t>
            </a:r>
          </a:p>
        </p:txBody>
      </p:sp>
    </p:spTree>
    <p:extLst>
      <p:ext uri="{BB962C8B-B14F-4D97-AF65-F5344CB8AC3E}">
        <p14:creationId xmlns:p14="http://schemas.microsoft.com/office/powerpoint/2010/main" val="28802929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38C5ECD-0974-03DB-3109-C9675260C4D1}"/>
              </a:ext>
            </a:extLst>
          </p:cNvPr>
          <p:cNvSpPr>
            <a:spLocks noGrp="1"/>
          </p:cNvSpPr>
          <p:nvPr>
            <p:ph type="title"/>
          </p:nvPr>
        </p:nvSpPr>
        <p:spPr>
          <a:xfrm>
            <a:off x="871299" y="258618"/>
            <a:ext cx="8596668" cy="923637"/>
          </a:xfrm>
        </p:spPr>
        <p:txBody>
          <a:bodyPr>
            <a:normAutofit fontScale="90000"/>
          </a:bodyPr>
          <a:lstStyle/>
          <a:p>
            <a:r>
              <a:rPr lang="fr-FR" sz="4000" dirty="0">
                <a:latin typeface="Times New Roman" panose="02020603050405020304" pitchFamily="18" charset="0"/>
                <a:cs typeface="Times New Roman" panose="02020603050405020304" pitchFamily="18" charset="0"/>
              </a:rPr>
              <a:t>K-</a:t>
            </a:r>
            <a:r>
              <a:rPr lang="fr-FR" sz="4000" dirty="0" err="1">
                <a:latin typeface="Times New Roman" panose="02020603050405020304" pitchFamily="18" charset="0"/>
                <a:cs typeface="Times New Roman" panose="02020603050405020304" pitchFamily="18" charset="0"/>
              </a:rPr>
              <a:t>means</a:t>
            </a:r>
            <a:r>
              <a:rPr lang="fr-FR" sz="4000" dirty="0">
                <a:latin typeface="Times New Roman" panose="02020603050405020304" pitchFamily="18" charset="0"/>
                <a:cs typeface="Times New Roman" panose="02020603050405020304" pitchFamily="18" charset="0"/>
              </a:rPr>
              <a:t> </a:t>
            </a:r>
            <a:r>
              <a:rPr lang="fr-FR" dirty="0">
                <a:latin typeface="Times New Roman" panose="02020603050405020304" pitchFamily="18" charset="0"/>
                <a:cs typeface="Times New Roman" panose="02020603050405020304" pitchFamily="18" charset="0"/>
              </a:rPr>
              <a:t>: Projection des clusters avec centroïdes </a:t>
            </a:r>
          </a:p>
        </p:txBody>
      </p:sp>
      <p:pic>
        <p:nvPicPr>
          <p:cNvPr id="15" name="Image 14">
            <a:extLst>
              <a:ext uri="{FF2B5EF4-FFF2-40B4-BE49-F238E27FC236}">
                <a16:creationId xmlns:a16="http://schemas.microsoft.com/office/drawing/2014/main" id="{987FAB71-D39F-35E5-1CF3-0C39C2D481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90255"/>
            <a:ext cx="12192000" cy="5167745"/>
          </a:xfrm>
          <a:prstGeom prst="rect">
            <a:avLst/>
          </a:prstGeom>
        </p:spPr>
      </p:pic>
    </p:spTree>
    <p:extLst>
      <p:ext uri="{BB962C8B-B14F-4D97-AF65-F5344CB8AC3E}">
        <p14:creationId xmlns:p14="http://schemas.microsoft.com/office/powerpoint/2010/main" val="25012465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69D5334-E538-522F-F8E1-D1941332C6F1}"/>
              </a:ext>
            </a:extLst>
          </p:cNvPr>
          <p:cNvSpPr>
            <a:spLocks noGrp="1"/>
          </p:cNvSpPr>
          <p:nvPr>
            <p:ph type="title"/>
          </p:nvPr>
        </p:nvSpPr>
        <p:spPr>
          <a:xfrm>
            <a:off x="677334" y="609600"/>
            <a:ext cx="8596668" cy="628073"/>
          </a:xfrm>
        </p:spPr>
        <p:txBody>
          <a:bodyPr>
            <a:noAutofit/>
          </a:bodyPr>
          <a:lstStyle/>
          <a:p>
            <a:r>
              <a:rPr lang="fr-FR" dirty="0">
                <a:latin typeface="Times New Roman" panose="02020603050405020304" pitchFamily="18" charset="0"/>
                <a:cs typeface="Times New Roman" panose="02020603050405020304" pitchFamily="18" charset="0"/>
              </a:rPr>
              <a:t>K-</a:t>
            </a:r>
            <a:r>
              <a:rPr lang="fr-FR" dirty="0" err="1">
                <a:latin typeface="Times New Roman" panose="02020603050405020304" pitchFamily="18" charset="0"/>
                <a:cs typeface="Times New Roman" panose="02020603050405020304" pitchFamily="18" charset="0"/>
              </a:rPr>
              <a:t>means</a:t>
            </a:r>
            <a:r>
              <a:rPr lang="fr-FR" dirty="0">
                <a:latin typeface="Times New Roman" panose="02020603050405020304" pitchFamily="18" charset="0"/>
                <a:cs typeface="Times New Roman" panose="02020603050405020304" pitchFamily="18" charset="0"/>
              </a:rPr>
              <a:t> : </a:t>
            </a:r>
            <a:r>
              <a:rPr lang="fr-FR" sz="3200" dirty="0">
                <a:latin typeface="Times New Roman" panose="02020603050405020304" pitchFamily="18" charset="0"/>
                <a:cs typeface="Times New Roman" panose="02020603050405020304" pitchFamily="18" charset="0"/>
              </a:rPr>
              <a:t>Heatmap des clusters</a:t>
            </a:r>
          </a:p>
        </p:txBody>
      </p:sp>
      <p:pic>
        <p:nvPicPr>
          <p:cNvPr id="5" name="Image 4">
            <a:extLst>
              <a:ext uri="{FF2B5EF4-FFF2-40B4-BE49-F238E27FC236}">
                <a16:creationId xmlns:a16="http://schemas.microsoft.com/office/drawing/2014/main" id="{CA4C0015-1DE4-3FFB-6D03-D5C2E5C936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54305"/>
            <a:ext cx="12191998" cy="2048480"/>
          </a:xfrm>
          <a:prstGeom prst="rect">
            <a:avLst/>
          </a:prstGeom>
        </p:spPr>
      </p:pic>
      <p:pic>
        <p:nvPicPr>
          <p:cNvPr id="7" name="Image 6">
            <a:extLst>
              <a:ext uri="{FF2B5EF4-FFF2-40B4-BE49-F238E27FC236}">
                <a16:creationId xmlns:a16="http://schemas.microsoft.com/office/drawing/2014/main" id="{68B24CD8-B787-E735-DD3D-799BB2A07E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764784"/>
            <a:ext cx="12191999" cy="3093216"/>
          </a:xfrm>
          <a:prstGeom prst="rect">
            <a:avLst/>
          </a:prstGeom>
        </p:spPr>
      </p:pic>
      <p:sp>
        <p:nvSpPr>
          <p:cNvPr id="9" name="Organigramme : Procédé 8">
            <a:extLst>
              <a:ext uri="{FF2B5EF4-FFF2-40B4-BE49-F238E27FC236}">
                <a16:creationId xmlns:a16="http://schemas.microsoft.com/office/drawing/2014/main" id="{137745F9-03E7-12FE-09B7-4870CED2EAE3}"/>
              </a:ext>
            </a:extLst>
          </p:cNvPr>
          <p:cNvSpPr/>
          <p:nvPr/>
        </p:nvSpPr>
        <p:spPr>
          <a:xfrm>
            <a:off x="1422400" y="3131127"/>
            <a:ext cx="1071418" cy="221673"/>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Organigramme : Procédé 9">
            <a:extLst>
              <a:ext uri="{FF2B5EF4-FFF2-40B4-BE49-F238E27FC236}">
                <a16:creationId xmlns:a16="http://schemas.microsoft.com/office/drawing/2014/main" id="{0E33786F-F89E-16DE-9A46-94124A6BB35D}"/>
              </a:ext>
            </a:extLst>
          </p:cNvPr>
          <p:cNvSpPr/>
          <p:nvPr/>
        </p:nvSpPr>
        <p:spPr>
          <a:xfrm>
            <a:off x="1422399" y="3429000"/>
            <a:ext cx="1071417" cy="221673"/>
          </a:xfrm>
          <a:prstGeom prst="flowChartProcess">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Organigramme : Procédé 11">
            <a:extLst>
              <a:ext uri="{FF2B5EF4-FFF2-40B4-BE49-F238E27FC236}">
                <a16:creationId xmlns:a16="http://schemas.microsoft.com/office/drawing/2014/main" id="{E00454B3-6BD6-CADD-B26A-1D7928F8D550}"/>
              </a:ext>
            </a:extLst>
          </p:cNvPr>
          <p:cNvSpPr/>
          <p:nvPr/>
        </p:nvSpPr>
        <p:spPr>
          <a:xfrm>
            <a:off x="3823854" y="2528953"/>
            <a:ext cx="895927" cy="221672"/>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Organigramme : Procédé 12">
            <a:extLst>
              <a:ext uri="{FF2B5EF4-FFF2-40B4-BE49-F238E27FC236}">
                <a16:creationId xmlns:a16="http://schemas.microsoft.com/office/drawing/2014/main" id="{0F9D7D28-2D6C-5547-3DDA-022EB8D7E4FF}"/>
              </a:ext>
            </a:extLst>
          </p:cNvPr>
          <p:cNvSpPr/>
          <p:nvPr/>
        </p:nvSpPr>
        <p:spPr>
          <a:xfrm>
            <a:off x="3860796" y="3394347"/>
            <a:ext cx="831271" cy="221673"/>
          </a:xfrm>
          <a:prstGeom prst="flowChartProcess">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Organigramme : Procédé 13">
            <a:extLst>
              <a:ext uri="{FF2B5EF4-FFF2-40B4-BE49-F238E27FC236}">
                <a16:creationId xmlns:a16="http://schemas.microsoft.com/office/drawing/2014/main" id="{510C49FB-A45C-AFB2-9AD9-A0F0E796D9F9}"/>
              </a:ext>
            </a:extLst>
          </p:cNvPr>
          <p:cNvSpPr/>
          <p:nvPr/>
        </p:nvSpPr>
        <p:spPr>
          <a:xfrm>
            <a:off x="5366327" y="3428999"/>
            <a:ext cx="895927" cy="221673"/>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Organigramme : Procédé 14">
            <a:extLst>
              <a:ext uri="{FF2B5EF4-FFF2-40B4-BE49-F238E27FC236}">
                <a16:creationId xmlns:a16="http://schemas.microsoft.com/office/drawing/2014/main" id="{ECB615BA-23FB-39B6-E629-0C09B4C9D02C}"/>
              </a:ext>
            </a:extLst>
          </p:cNvPr>
          <p:cNvSpPr/>
          <p:nvPr/>
        </p:nvSpPr>
        <p:spPr>
          <a:xfrm>
            <a:off x="8756072" y="3401275"/>
            <a:ext cx="895927" cy="221673"/>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Organigramme : Procédé 15">
            <a:extLst>
              <a:ext uri="{FF2B5EF4-FFF2-40B4-BE49-F238E27FC236}">
                <a16:creationId xmlns:a16="http://schemas.microsoft.com/office/drawing/2014/main" id="{7CA60926-8AE5-5D15-6E1F-A7568D7DD52F}"/>
              </a:ext>
            </a:extLst>
          </p:cNvPr>
          <p:cNvSpPr/>
          <p:nvPr/>
        </p:nvSpPr>
        <p:spPr>
          <a:xfrm>
            <a:off x="6936513" y="3422056"/>
            <a:ext cx="895927" cy="221673"/>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Organigramme : Procédé 16">
            <a:extLst>
              <a:ext uri="{FF2B5EF4-FFF2-40B4-BE49-F238E27FC236}">
                <a16:creationId xmlns:a16="http://schemas.microsoft.com/office/drawing/2014/main" id="{208D598C-A701-6DF1-3237-50D73D7EE132}"/>
              </a:ext>
            </a:extLst>
          </p:cNvPr>
          <p:cNvSpPr/>
          <p:nvPr/>
        </p:nvSpPr>
        <p:spPr>
          <a:xfrm>
            <a:off x="8756073" y="2528952"/>
            <a:ext cx="895927" cy="221673"/>
          </a:xfrm>
          <a:prstGeom prst="flowChartProcess">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Organigramme : Procédé 18">
            <a:extLst>
              <a:ext uri="{FF2B5EF4-FFF2-40B4-BE49-F238E27FC236}">
                <a16:creationId xmlns:a16="http://schemas.microsoft.com/office/drawing/2014/main" id="{50CA1216-E65A-059D-4FE5-9CE22295A009}"/>
              </a:ext>
            </a:extLst>
          </p:cNvPr>
          <p:cNvSpPr/>
          <p:nvPr/>
        </p:nvSpPr>
        <p:spPr>
          <a:xfrm>
            <a:off x="9813638" y="2528952"/>
            <a:ext cx="1085271" cy="221673"/>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Organigramme : Procédé 19">
            <a:extLst>
              <a:ext uri="{FF2B5EF4-FFF2-40B4-BE49-F238E27FC236}">
                <a16:creationId xmlns:a16="http://schemas.microsoft.com/office/drawing/2014/main" id="{12FB3594-4B80-CE15-7865-E8FA7B22A3C5}"/>
              </a:ext>
            </a:extLst>
          </p:cNvPr>
          <p:cNvSpPr/>
          <p:nvPr/>
        </p:nvSpPr>
        <p:spPr>
          <a:xfrm>
            <a:off x="9813638" y="3428999"/>
            <a:ext cx="1085271" cy="221673"/>
          </a:xfrm>
          <a:prstGeom prst="flowChartProcess">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Organigramme : Procédé 20">
            <a:extLst>
              <a:ext uri="{FF2B5EF4-FFF2-40B4-BE49-F238E27FC236}">
                <a16:creationId xmlns:a16="http://schemas.microsoft.com/office/drawing/2014/main" id="{43FAAE39-899F-A6DD-F950-0530D256927E}"/>
              </a:ext>
            </a:extLst>
          </p:cNvPr>
          <p:cNvSpPr/>
          <p:nvPr/>
        </p:nvSpPr>
        <p:spPr>
          <a:xfrm>
            <a:off x="11397672" y="2538188"/>
            <a:ext cx="757381" cy="221673"/>
          </a:xfrm>
          <a:prstGeom prst="flowChartProcess">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2" name="Organigramme : Procédé 21">
            <a:extLst>
              <a:ext uri="{FF2B5EF4-FFF2-40B4-BE49-F238E27FC236}">
                <a16:creationId xmlns:a16="http://schemas.microsoft.com/office/drawing/2014/main" id="{0CB0D3F9-2FA6-94AA-FC21-40509BF32DD8}"/>
              </a:ext>
            </a:extLst>
          </p:cNvPr>
          <p:cNvSpPr/>
          <p:nvPr/>
        </p:nvSpPr>
        <p:spPr>
          <a:xfrm>
            <a:off x="11397671" y="3404753"/>
            <a:ext cx="757381" cy="221673"/>
          </a:xfrm>
          <a:prstGeom prst="flowChartProcess">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Organigramme : Procédé 22">
            <a:extLst>
              <a:ext uri="{FF2B5EF4-FFF2-40B4-BE49-F238E27FC236}">
                <a16:creationId xmlns:a16="http://schemas.microsoft.com/office/drawing/2014/main" id="{BA402517-00F2-72A7-B143-A8D9A9140488}"/>
              </a:ext>
            </a:extLst>
          </p:cNvPr>
          <p:cNvSpPr/>
          <p:nvPr/>
        </p:nvSpPr>
        <p:spPr>
          <a:xfrm>
            <a:off x="8756072" y="2844800"/>
            <a:ext cx="895927" cy="221673"/>
          </a:xfrm>
          <a:prstGeom prst="flowChartProcess">
            <a:avLst/>
          </a:prstGeom>
          <a:no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2993275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A7FC17-EDE5-0577-C8E0-157C7BF0907D}"/>
              </a:ext>
            </a:extLst>
          </p:cNvPr>
          <p:cNvSpPr>
            <a:spLocks noGrp="1"/>
          </p:cNvSpPr>
          <p:nvPr>
            <p:ph type="title"/>
          </p:nvPr>
        </p:nvSpPr>
        <p:spPr>
          <a:xfrm>
            <a:off x="538788" y="360218"/>
            <a:ext cx="3854528" cy="1145691"/>
          </a:xfrm>
        </p:spPr>
        <p:txBody>
          <a:bodyPr>
            <a:normAutofit fontScale="90000"/>
          </a:bodyPr>
          <a:lstStyle/>
          <a:p>
            <a:r>
              <a:rPr lang="fr-FR" sz="4000" dirty="0">
                <a:latin typeface="Times New Roman" panose="02020603050405020304" pitchFamily="18" charset="0"/>
                <a:cs typeface="Times New Roman" panose="02020603050405020304" pitchFamily="18" charset="0"/>
              </a:rPr>
              <a:t>K-</a:t>
            </a:r>
            <a:r>
              <a:rPr lang="fr-FR" sz="4000" dirty="0" err="1">
                <a:latin typeface="Times New Roman" panose="02020603050405020304" pitchFamily="18" charset="0"/>
                <a:cs typeface="Times New Roman" panose="02020603050405020304" pitchFamily="18" charset="0"/>
              </a:rPr>
              <a:t>means</a:t>
            </a:r>
            <a:r>
              <a:rPr lang="fr-FR" sz="4000" dirty="0">
                <a:latin typeface="Times New Roman" panose="02020603050405020304" pitchFamily="18" charset="0"/>
                <a:cs typeface="Times New Roman" panose="02020603050405020304" pitchFamily="18" charset="0"/>
              </a:rPr>
              <a:t> :</a:t>
            </a:r>
            <a:br>
              <a:rPr lang="fr-FR" sz="3200" dirty="0">
                <a:latin typeface="Times New Roman" panose="02020603050405020304" pitchFamily="18" charset="0"/>
                <a:cs typeface="Times New Roman" panose="02020603050405020304" pitchFamily="18" charset="0"/>
              </a:rPr>
            </a:br>
            <a:r>
              <a:rPr lang="fr-FR" sz="3600" dirty="0">
                <a:latin typeface="Times New Roman" panose="02020603050405020304" pitchFamily="18" charset="0"/>
                <a:cs typeface="Times New Roman" panose="02020603050405020304" pitchFamily="18" charset="0"/>
              </a:rPr>
              <a:t>Boxplot de clustering</a:t>
            </a:r>
          </a:p>
        </p:txBody>
      </p:sp>
      <p:sp>
        <p:nvSpPr>
          <p:cNvPr id="7" name="Espace réservé du texte 6">
            <a:extLst>
              <a:ext uri="{FF2B5EF4-FFF2-40B4-BE49-F238E27FC236}">
                <a16:creationId xmlns:a16="http://schemas.microsoft.com/office/drawing/2014/main" id="{5CEFB308-B093-6B97-83F6-EDD3A5EACCBB}"/>
              </a:ext>
            </a:extLst>
          </p:cNvPr>
          <p:cNvSpPr>
            <a:spLocks noGrp="1"/>
          </p:cNvSpPr>
          <p:nvPr>
            <p:ph type="body" sz="half" idx="2"/>
          </p:nvPr>
        </p:nvSpPr>
        <p:spPr>
          <a:xfrm>
            <a:off x="538788" y="1745673"/>
            <a:ext cx="4134812" cy="3140363"/>
          </a:xfrm>
        </p:spPr>
        <p:txBody>
          <a:bodyPr>
            <a:normAutofit lnSpcReduction="10000"/>
          </a:bodyPr>
          <a:lstStyle/>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Population totale: cluster 2 et cluster 3</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Dispo alimentaire(kg/pers/an): cluster 0 et cluster 3</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Exportations-Quantité: cluster 3</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Importations-Quantité: cluster 3</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Dép_importations: cluster 3 et cluster 0</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PIB par habitant: cluster 0 et cluster 3</a:t>
            </a:r>
          </a:p>
          <a:p>
            <a:pPr marL="285750" indent="-285750">
              <a:buFont typeface="Wingdings" panose="05000000000000000000" pitchFamily="2" charset="2"/>
              <a:buChar char="Ø"/>
            </a:pPr>
            <a:r>
              <a:rPr lang="fr-FR" sz="1600" dirty="0">
                <a:latin typeface="Times New Roman" panose="02020603050405020304" pitchFamily="18" charset="0"/>
                <a:cs typeface="Times New Roman" panose="02020603050405020304" pitchFamily="18" charset="0"/>
              </a:rPr>
              <a:t>Stabilité politique: cluster 0 et cluster 3</a:t>
            </a:r>
          </a:p>
          <a:p>
            <a:pPr marL="285750" marR="0" lvl="0" indent="-285750" algn="l" defTabSz="457200" rtl="0" eaLnBrk="1" fontAlgn="auto" latinLnBrk="0" hangingPunct="1">
              <a:lnSpc>
                <a:spcPct val="100000"/>
              </a:lnSpc>
              <a:spcBef>
                <a:spcPts val="1000"/>
              </a:spcBef>
              <a:spcAft>
                <a:spcPts val="0"/>
              </a:spcAft>
              <a:buClr>
                <a:srgbClr val="90C226"/>
              </a:buClr>
              <a:buSzPct val="80000"/>
              <a:buFont typeface="Wingdings" panose="05000000000000000000" pitchFamily="2" charset="2"/>
              <a:buChar char="Ø"/>
              <a:tabLst/>
              <a:defRPr/>
            </a:pPr>
            <a:r>
              <a:rPr kumimoji="0" lang="fr-FR" sz="1600" b="1" i="0" u="none" strike="noStrike" kern="1200" cap="none" spc="0" normalizeH="0" baseline="0" noProof="0" dirty="0">
                <a:ln>
                  <a:noFill/>
                </a:ln>
                <a:solidFill>
                  <a:prstClr val="black">
                    <a:lumMod val="75000"/>
                    <a:lumOff val="25000"/>
                  </a:prstClr>
                </a:solidFill>
                <a:effectLst/>
                <a:uLnTx/>
                <a:uFillTx/>
                <a:latin typeface="Times New Roman" panose="02020603050405020304" pitchFamily="18" charset="0"/>
                <a:ea typeface="+mn-ea"/>
                <a:cs typeface="Times New Roman" panose="02020603050405020304" pitchFamily="18" charset="0"/>
              </a:rPr>
              <a:t>Recommandations: cluster 3</a:t>
            </a:r>
          </a:p>
          <a:p>
            <a:pPr marL="285750" indent="-285750">
              <a:buFont typeface="Wingdings" panose="05000000000000000000" pitchFamily="2" charset="2"/>
              <a:buChar char="Ø"/>
            </a:pPr>
            <a:endParaRPr lang="fr-FR" sz="1600" dirty="0">
              <a:latin typeface="Times New Roman" panose="02020603050405020304" pitchFamily="18" charset="0"/>
              <a:cs typeface="Times New Roman" panose="02020603050405020304" pitchFamily="18" charset="0"/>
            </a:endParaRPr>
          </a:p>
        </p:txBody>
      </p:sp>
      <p:pic>
        <p:nvPicPr>
          <p:cNvPr id="9" name="Image 8">
            <a:extLst>
              <a:ext uri="{FF2B5EF4-FFF2-40B4-BE49-F238E27FC236}">
                <a16:creationId xmlns:a16="http://schemas.microsoft.com/office/drawing/2014/main" id="{F9EA84A1-AAA2-A6B1-8CF3-995A50F9DA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6945" y="0"/>
            <a:ext cx="7075055" cy="6858000"/>
          </a:xfrm>
          <a:prstGeom prst="rect">
            <a:avLst/>
          </a:prstGeom>
        </p:spPr>
      </p:pic>
    </p:spTree>
    <p:extLst>
      <p:ext uri="{BB962C8B-B14F-4D97-AF65-F5344CB8AC3E}">
        <p14:creationId xmlns:p14="http://schemas.microsoft.com/office/powerpoint/2010/main" val="14160814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91F5D76-296E-F183-F24B-C739053CDC49}"/>
              </a:ext>
            </a:extLst>
          </p:cNvPr>
          <p:cNvSpPr>
            <a:spLocks noGrp="1"/>
          </p:cNvSpPr>
          <p:nvPr>
            <p:ph type="title"/>
          </p:nvPr>
        </p:nvSpPr>
        <p:spPr>
          <a:xfrm>
            <a:off x="677334" y="609600"/>
            <a:ext cx="8596668" cy="572655"/>
          </a:xfrm>
        </p:spPr>
        <p:txBody>
          <a:bodyPr>
            <a:noAutofit/>
          </a:bodyPr>
          <a:lstStyle/>
          <a:p>
            <a:r>
              <a:rPr lang="fr-FR" b="1" dirty="0">
                <a:latin typeface="Times New Roman" panose="02020603050405020304" pitchFamily="18" charset="0"/>
                <a:cs typeface="Times New Roman" panose="02020603050405020304" pitchFamily="18" charset="0"/>
              </a:rPr>
              <a:t>Pays à cibler pour l’exportation de poulets</a:t>
            </a:r>
          </a:p>
        </p:txBody>
      </p:sp>
      <p:pic>
        <p:nvPicPr>
          <p:cNvPr id="5" name="Image 4">
            <a:extLst>
              <a:ext uri="{FF2B5EF4-FFF2-40B4-BE49-F238E27FC236}">
                <a16:creationId xmlns:a16="http://schemas.microsoft.com/office/drawing/2014/main" id="{40E5E55B-92C0-BC38-DD23-9BEA7B385E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808" y="1413845"/>
            <a:ext cx="4249266" cy="4950009"/>
          </a:xfrm>
          <a:prstGeom prst="rect">
            <a:avLst/>
          </a:prstGeom>
        </p:spPr>
      </p:pic>
      <p:pic>
        <p:nvPicPr>
          <p:cNvPr id="9" name="Image 8">
            <a:extLst>
              <a:ext uri="{FF2B5EF4-FFF2-40B4-BE49-F238E27FC236}">
                <a16:creationId xmlns:a16="http://schemas.microsoft.com/office/drawing/2014/main" id="{7D698E0E-0CFA-7F49-E46A-B4B7DD7D20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9382" y="1413845"/>
            <a:ext cx="4100945" cy="4950009"/>
          </a:xfrm>
          <a:prstGeom prst="rect">
            <a:avLst/>
          </a:prstGeom>
        </p:spPr>
      </p:pic>
    </p:spTree>
    <p:extLst>
      <p:ext uri="{BB962C8B-B14F-4D97-AF65-F5344CB8AC3E}">
        <p14:creationId xmlns:p14="http://schemas.microsoft.com/office/powerpoint/2010/main" val="2519779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02F16C45-F4BD-DB39-E04B-229BF283327A}"/>
              </a:ext>
            </a:extLst>
          </p:cNvPr>
          <p:cNvSpPr>
            <a:spLocks noGrp="1"/>
          </p:cNvSpPr>
          <p:nvPr>
            <p:ph idx="1"/>
          </p:nvPr>
        </p:nvSpPr>
        <p:spPr>
          <a:xfrm>
            <a:off x="1295401" y="2556932"/>
            <a:ext cx="5902353" cy="3318936"/>
          </a:xfrm>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None/>
              <a:tabLst/>
              <a:defRPr/>
            </a:pPr>
            <a:r>
              <a:rPr kumimoji="0" lang="fr-FR"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Montserrat"/>
              </a:rPr>
              <a:t>Entreprise spécialisée dans l'industrie agroalimentaire et la commercialisation de volaille, visant à étendre ses activités à l'échelle internationale. En tant que Data Analyst, notre but est de créer un outil pour optimiser la sélection des pays pour l'exportation de nos produits.</a:t>
            </a:r>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endParaRPr lang="fr-FR" sz="2400" kern="0" dirty="0">
              <a:solidFill>
                <a:srgbClr val="000000"/>
              </a:solidFill>
              <a:latin typeface="Times New Roman" panose="02020603050405020304" pitchFamily="18" charset="0"/>
              <a:cs typeface="Times New Roman" panose="02020603050405020304" pitchFamily="18" charset="0"/>
              <a:sym typeface="Montserrat"/>
            </a:endParaRPr>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endParaRPr kumimoji="0" lang="fr-FR"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Montserrat"/>
            </a:endParaRPr>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endParaRPr kumimoji="0" lang="fr-FR"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Montserrat"/>
            </a:endParaRPr>
          </a:p>
        </p:txBody>
      </p:sp>
      <p:pic>
        <p:nvPicPr>
          <p:cNvPr id="9" name="Image 8">
            <a:extLst>
              <a:ext uri="{FF2B5EF4-FFF2-40B4-BE49-F238E27FC236}">
                <a16:creationId xmlns:a16="http://schemas.microsoft.com/office/drawing/2014/main" id="{909ACE84-5488-41B4-FECD-921D244356C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986320" y="0"/>
            <a:ext cx="4205680" cy="2589664"/>
          </a:xfrm>
          <a:prstGeom prst="rect">
            <a:avLst/>
          </a:prstGeom>
        </p:spPr>
      </p:pic>
      <p:pic>
        <p:nvPicPr>
          <p:cNvPr id="12" name="Image 11">
            <a:extLst>
              <a:ext uri="{FF2B5EF4-FFF2-40B4-BE49-F238E27FC236}">
                <a16:creationId xmlns:a16="http://schemas.microsoft.com/office/drawing/2014/main" id="{E092B5F8-BCB4-45FD-D70F-4ECA8BBF3C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721" y="161176"/>
            <a:ext cx="6380526" cy="1303867"/>
          </a:xfrm>
          <a:prstGeom prst="rect">
            <a:avLst/>
          </a:prstGeom>
        </p:spPr>
      </p:pic>
    </p:spTree>
    <p:extLst>
      <p:ext uri="{BB962C8B-B14F-4D97-AF65-F5344CB8AC3E}">
        <p14:creationId xmlns:p14="http://schemas.microsoft.com/office/powerpoint/2010/main" val="3499274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430421F-198D-1015-C39A-E28E572F7E84}"/>
              </a:ext>
            </a:extLst>
          </p:cNvPr>
          <p:cNvSpPr>
            <a:spLocks noGrp="1"/>
          </p:cNvSpPr>
          <p:nvPr>
            <p:ph type="title"/>
          </p:nvPr>
        </p:nvSpPr>
        <p:spPr>
          <a:xfrm>
            <a:off x="677334" y="609600"/>
            <a:ext cx="8596668" cy="895927"/>
          </a:xfrm>
        </p:spPr>
        <p:txBody>
          <a:bodyPr/>
          <a:lstStyle/>
          <a:p>
            <a:r>
              <a:rPr lang="fr-FR" b="1" dirty="0">
                <a:latin typeface="Times New Roman" panose="02020603050405020304" pitchFamily="18" charset="0"/>
                <a:cs typeface="Times New Roman" panose="02020603050405020304" pitchFamily="18" charset="0"/>
              </a:rPr>
              <a:t>Conclusion</a:t>
            </a:r>
          </a:p>
        </p:txBody>
      </p:sp>
      <p:sp>
        <p:nvSpPr>
          <p:cNvPr id="3" name="Espace réservé du contenu 2">
            <a:extLst>
              <a:ext uri="{FF2B5EF4-FFF2-40B4-BE49-F238E27FC236}">
                <a16:creationId xmlns:a16="http://schemas.microsoft.com/office/drawing/2014/main" id="{7A6267BD-B7D8-DBB6-5FC7-C6F800111771}"/>
              </a:ext>
            </a:extLst>
          </p:cNvPr>
          <p:cNvSpPr>
            <a:spLocks noGrp="1"/>
          </p:cNvSpPr>
          <p:nvPr>
            <p:ph idx="1"/>
          </p:nvPr>
        </p:nvSpPr>
        <p:spPr/>
        <p:txBody>
          <a:bodyPr/>
          <a:lstStyle/>
          <a:p>
            <a:pPr marL="0" indent="0">
              <a:buNone/>
            </a:pPr>
            <a:r>
              <a:rPr lang="fr-FR" dirty="0">
                <a:latin typeface="Times New Roman" panose="02020603050405020304" pitchFamily="18" charset="0"/>
                <a:cs typeface="Times New Roman" panose="02020603050405020304" pitchFamily="18" charset="0"/>
              </a:rPr>
              <a:t>Nous remarquons que les mêmes pays ressortent dans nos deux méthodes de clustering, à l'exception des Émirats arabes unis. Par conséquent, il semble judicieux de cibler ces pays pour l'exportation de nos volailles. Cependant, il est recommandé de réaliser des analyses plus approfondies sur ces nations, en prenant en compte leur éloignement géographique de la France ainsi que les contraintes douanières et logistiques.</a:t>
            </a:r>
          </a:p>
        </p:txBody>
      </p:sp>
    </p:spTree>
    <p:extLst>
      <p:ext uri="{BB962C8B-B14F-4D97-AF65-F5344CB8AC3E}">
        <p14:creationId xmlns:p14="http://schemas.microsoft.com/office/powerpoint/2010/main" val="2334507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CF001D-C2E2-EEE5-EB84-F4198A4BF2EE}"/>
              </a:ext>
            </a:extLst>
          </p:cNvPr>
          <p:cNvSpPr>
            <a:spLocks noGrp="1"/>
          </p:cNvSpPr>
          <p:nvPr>
            <p:ph type="title"/>
          </p:nvPr>
        </p:nvSpPr>
        <p:spPr/>
        <p:txBody>
          <a:bodyPr>
            <a:normAutofit/>
          </a:bodyPr>
          <a:lstStyle/>
          <a:p>
            <a:r>
              <a:rPr lang="fr-FR" b="1" dirty="0">
                <a:latin typeface="Times New Roman" panose="02020603050405020304" pitchFamily="18" charset="0"/>
                <a:cs typeface="Times New Roman" panose="02020603050405020304" pitchFamily="18" charset="0"/>
              </a:rPr>
              <a:t>Sommaire</a:t>
            </a:r>
          </a:p>
        </p:txBody>
      </p:sp>
      <p:sp>
        <p:nvSpPr>
          <p:cNvPr id="3" name="Espace réservé du contenu 2">
            <a:extLst>
              <a:ext uri="{FF2B5EF4-FFF2-40B4-BE49-F238E27FC236}">
                <a16:creationId xmlns:a16="http://schemas.microsoft.com/office/drawing/2014/main" id="{191B137B-E6DB-9B72-EDA4-2B2400A0C45C}"/>
              </a:ext>
            </a:extLst>
          </p:cNvPr>
          <p:cNvSpPr>
            <a:spLocks noGrp="1"/>
          </p:cNvSpPr>
          <p:nvPr>
            <p:ph idx="1"/>
          </p:nvPr>
        </p:nvSpPr>
        <p:spPr>
          <a:xfrm>
            <a:off x="830510" y="1930400"/>
            <a:ext cx="10674102" cy="3980822"/>
          </a:xfrm>
        </p:spPr>
        <p:txBody>
          <a:bodyPr>
            <a:normAutofit/>
          </a:bodyPr>
          <a:lstStyle/>
          <a:p>
            <a:r>
              <a:rPr lang="fr-FR" dirty="0">
                <a:latin typeface="Times New Roman" panose="02020603050405020304" pitchFamily="18" charset="0"/>
                <a:cs typeface="Times New Roman" panose="02020603050405020304" pitchFamily="18" charset="0"/>
              </a:rPr>
              <a:t>Importation des librairies</a:t>
            </a:r>
          </a:p>
          <a:p>
            <a:r>
              <a:rPr lang="fr-FR" dirty="0">
                <a:latin typeface="Times New Roman" panose="02020603050405020304" pitchFamily="18" charset="0"/>
                <a:cs typeface="Times New Roman" panose="02020603050405020304" pitchFamily="18" charset="0"/>
              </a:rPr>
              <a:t>Importation et Nettoyage des données</a:t>
            </a:r>
          </a:p>
          <a:p>
            <a:r>
              <a:rPr lang="fr-FR" dirty="0">
                <a:latin typeface="Times New Roman" panose="02020603050405020304" pitchFamily="18" charset="0"/>
                <a:cs typeface="Times New Roman" panose="02020603050405020304" pitchFamily="18" charset="0"/>
              </a:rPr>
              <a:t>Jointures</a:t>
            </a:r>
          </a:p>
          <a:p>
            <a:r>
              <a:rPr lang="fr-FR" dirty="0">
                <a:latin typeface="Times New Roman" panose="02020603050405020304" pitchFamily="18" charset="0"/>
                <a:cs typeface="Times New Roman" panose="02020603050405020304" pitchFamily="18" charset="0"/>
              </a:rPr>
              <a:t>Détection des valeurs aberrantes(outliers)</a:t>
            </a:r>
          </a:p>
          <a:p>
            <a:r>
              <a:rPr lang="fr-FR" dirty="0">
                <a:latin typeface="Times New Roman" panose="02020603050405020304" pitchFamily="18" charset="0"/>
                <a:cs typeface="Times New Roman" panose="02020603050405020304" pitchFamily="18" charset="0"/>
              </a:rPr>
              <a:t>Analyse en composantes principales</a:t>
            </a:r>
          </a:p>
          <a:p>
            <a:r>
              <a:rPr lang="fr-FR" dirty="0">
                <a:latin typeface="Times New Roman" panose="02020603050405020304" pitchFamily="18" charset="0"/>
                <a:cs typeface="Times New Roman" panose="02020603050405020304" pitchFamily="18" charset="0"/>
              </a:rPr>
              <a:t>Méthode de Clustering</a:t>
            </a:r>
          </a:p>
          <a:p>
            <a:r>
              <a:rPr lang="fr-FR" dirty="0">
                <a:latin typeface="Times New Roman" panose="02020603050405020304" pitchFamily="18" charset="0"/>
                <a:cs typeface="Times New Roman" panose="02020603050405020304" pitchFamily="18" charset="0"/>
              </a:rPr>
              <a:t>Classification Ascendante  Hiérarchique </a:t>
            </a:r>
          </a:p>
          <a:p>
            <a:r>
              <a:rPr lang="fr-FR" dirty="0">
                <a:latin typeface="Times New Roman" panose="02020603050405020304" pitchFamily="18" charset="0"/>
                <a:cs typeface="Times New Roman" panose="02020603050405020304" pitchFamily="18" charset="0"/>
              </a:rPr>
              <a:t>K-</a:t>
            </a:r>
            <a:r>
              <a:rPr lang="fr-FR" dirty="0" err="1">
                <a:latin typeface="Times New Roman" panose="02020603050405020304" pitchFamily="18" charset="0"/>
                <a:cs typeface="Times New Roman" panose="02020603050405020304" pitchFamily="18" charset="0"/>
              </a:rPr>
              <a:t>Means</a:t>
            </a:r>
            <a:endParaRPr lang="fr-FR" dirty="0">
              <a:latin typeface="Times New Roman" panose="02020603050405020304" pitchFamily="18" charset="0"/>
              <a:cs typeface="Times New Roman" panose="02020603050405020304" pitchFamily="18" charset="0"/>
            </a:endParaRPr>
          </a:p>
          <a:p>
            <a:r>
              <a:rPr lang="fr-FR" dirty="0">
                <a:latin typeface="Times New Roman" panose="02020603050405020304" pitchFamily="18" charset="0"/>
                <a:cs typeface="Times New Roman" panose="02020603050405020304" pitchFamily="18" charset="0"/>
              </a:rPr>
              <a:t>Pays à cibler</a:t>
            </a:r>
          </a:p>
          <a:p>
            <a:r>
              <a:rPr lang="fr-FR" dirty="0">
                <a:latin typeface="Times New Roman" panose="02020603050405020304" pitchFamily="18" charset="0"/>
                <a:cs typeface="Times New Roman" panose="02020603050405020304" pitchFamily="18" charset="0"/>
              </a:rPr>
              <a:t>Conclusion</a:t>
            </a:r>
          </a:p>
          <a:p>
            <a:endParaRPr lang="fr-FR" dirty="0"/>
          </a:p>
        </p:txBody>
      </p:sp>
    </p:spTree>
    <p:extLst>
      <p:ext uri="{BB962C8B-B14F-4D97-AF65-F5344CB8AC3E}">
        <p14:creationId xmlns:p14="http://schemas.microsoft.com/office/powerpoint/2010/main" val="29965680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F173DE-F720-5420-8BF0-6CCE124A055A}"/>
              </a:ext>
            </a:extLst>
          </p:cNvPr>
          <p:cNvSpPr>
            <a:spLocks noGrp="1"/>
          </p:cNvSpPr>
          <p:nvPr>
            <p:ph type="title"/>
          </p:nvPr>
        </p:nvSpPr>
        <p:spPr>
          <a:xfrm>
            <a:off x="677334" y="609600"/>
            <a:ext cx="8596668" cy="824917"/>
          </a:xfrm>
        </p:spPr>
        <p:txBody>
          <a:bodyPr>
            <a:normAutofit/>
          </a:bodyPr>
          <a:lstStyle/>
          <a:p>
            <a:r>
              <a:rPr lang="fr-FR" sz="3600" b="1" dirty="0">
                <a:latin typeface="Times New Roman" panose="02020603050405020304" pitchFamily="18" charset="0"/>
                <a:cs typeface="Times New Roman" panose="02020603050405020304" pitchFamily="18" charset="0"/>
              </a:rPr>
              <a:t>Importation des librairies</a:t>
            </a:r>
          </a:p>
        </p:txBody>
      </p:sp>
      <p:sp>
        <p:nvSpPr>
          <p:cNvPr id="3" name="Espace réservé du contenu 2">
            <a:extLst>
              <a:ext uri="{FF2B5EF4-FFF2-40B4-BE49-F238E27FC236}">
                <a16:creationId xmlns:a16="http://schemas.microsoft.com/office/drawing/2014/main" id="{71EED58A-A9E8-E5C0-F8DB-264D217DE556}"/>
              </a:ext>
            </a:extLst>
          </p:cNvPr>
          <p:cNvSpPr>
            <a:spLocks noGrp="1"/>
          </p:cNvSpPr>
          <p:nvPr>
            <p:ph idx="1"/>
          </p:nvPr>
        </p:nvSpPr>
        <p:spPr/>
        <p:txBody>
          <a:bodyPr>
            <a:normAutofit/>
          </a:bodyPr>
          <a:lstStyle/>
          <a:p>
            <a:pPr marL="0" indent="0">
              <a:buNone/>
            </a:pPr>
            <a:r>
              <a:rPr lang="fr-FR" b="1" dirty="0">
                <a:latin typeface="Times New Roman" panose="02020603050405020304" pitchFamily="18" charset="0"/>
                <a:cs typeface="Times New Roman" panose="02020603050405020304" pitchFamily="18" charset="0"/>
              </a:rPr>
              <a:t>Librairies utilisées:</a:t>
            </a:r>
          </a:p>
          <a:p>
            <a:r>
              <a:rPr lang="fr-FR" dirty="0">
                <a:latin typeface="Times New Roman" panose="02020603050405020304" pitchFamily="18" charset="0"/>
                <a:cs typeface="Times New Roman" panose="02020603050405020304" pitchFamily="18" charset="0"/>
              </a:rPr>
              <a:t>Pandas</a:t>
            </a:r>
          </a:p>
          <a:p>
            <a:r>
              <a:rPr lang="fr-FR" dirty="0">
                <a:latin typeface="Times New Roman" panose="02020603050405020304" pitchFamily="18" charset="0"/>
                <a:cs typeface="Times New Roman" panose="02020603050405020304" pitchFamily="18" charset="0"/>
              </a:rPr>
              <a:t>Numpy</a:t>
            </a:r>
          </a:p>
          <a:p>
            <a:r>
              <a:rPr lang="fr-FR" dirty="0">
                <a:latin typeface="Times New Roman" panose="02020603050405020304" pitchFamily="18" charset="0"/>
                <a:cs typeface="Times New Roman" panose="02020603050405020304" pitchFamily="18" charset="0"/>
              </a:rPr>
              <a:t>Matplotlib</a:t>
            </a:r>
          </a:p>
          <a:p>
            <a:r>
              <a:rPr lang="fr-FR" dirty="0">
                <a:latin typeface="Times New Roman" panose="02020603050405020304" pitchFamily="18" charset="0"/>
                <a:cs typeface="Times New Roman" panose="02020603050405020304" pitchFamily="18" charset="0"/>
              </a:rPr>
              <a:t>Seaborn</a:t>
            </a:r>
          </a:p>
          <a:p>
            <a:r>
              <a:rPr lang="fr-FR" dirty="0">
                <a:latin typeface="Times New Roman" panose="02020603050405020304" pitchFamily="18" charset="0"/>
                <a:cs typeface="Times New Roman" panose="02020603050405020304" pitchFamily="18" charset="0"/>
              </a:rPr>
              <a:t>Sklearn</a:t>
            </a:r>
          </a:p>
          <a:p>
            <a:r>
              <a:rPr lang="fr-FR" dirty="0">
                <a:latin typeface="Times New Roman" panose="02020603050405020304" pitchFamily="18" charset="0"/>
                <a:cs typeface="Times New Roman" panose="02020603050405020304" pitchFamily="18" charset="0"/>
              </a:rPr>
              <a:t>Scipy</a:t>
            </a:r>
          </a:p>
          <a:p>
            <a:r>
              <a:rPr lang="fr-FR" dirty="0">
                <a:latin typeface="Times New Roman" panose="02020603050405020304" pitchFamily="18" charset="0"/>
                <a:cs typeface="Times New Roman" panose="02020603050405020304" pitchFamily="18" charset="0"/>
              </a:rPr>
              <a:t>Yellowbric</a:t>
            </a:r>
          </a:p>
          <a:p>
            <a:endParaRPr lang="fr-FR" dirty="0"/>
          </a:p>
        </p:txBody>
      </p:sp>
    </p:spTree>
    <p:extLst>
      <p:ext uri="{BB962C8B-B14F-4D97-AF65-F5344CB8AC3E}">
        <p14:creationId xmlns:p14="http://schemas.microsoft.com/office/powerpoint/2010/main" val="2725967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CC6E94-0F44-0253-7430-1FA28491F95C}"/>
              </a:ext>
            </a:extLst>
          </p:cNvPr>
          <p:cNvSpPr>
            <a:spLocks noGrp="1"/>
          </p:cNvSpPr>
          <p:nvPr>
            <p:ph type="title"/>
          </p:nvPr>
        </p:nvSpPr>
        <p:spPr>
          <a:xfrm>
            <a:off x="1156913" y="301226"/>
            <a:ext cx="9601196" cy="789343"/>
          </a:xfrm>
        </p:spPr>
        <p:txBody>
          <a:bodyPr/>
          <a:lstStyle/>
          <a:p>
            <a:r>
              <a:rPr kumimoji="0" lang="fr-FR" sz="3600" b="1" i="0" u="none" strike="noStrike" kern="1200" cap="none" spc="0" normalizeH="0" baseline="0" noProof="0" dirty="0">
                <a:ln w="3175" cmpd="sng">
                  <a:noFill/>
                </a:ln>
                <a:effectLst/>
                <a:uLnTx/>
                <a:uFillTx/>
                <a:latin typeface="Times New Roman" panose="02020603050405020304" pitchFamily="18" charset="0"/>
                <a:ea typeface="+mj-ea"/>
                <a:cs typeface="Times New Roman" panose="02020603050405020304" pitchFamily="18" charset="0"/>
              </a:rPr>
              <a:t>Importation et Nettoyage des données</a:t>
            </a:r>
            <a:endParaRPr lang="fr-FR" b="1" dirty="0"/>
          </a:p>
        </p:txBody>
      </p:sp>
      <p:pic>
        <p:nvPicPr>
          <p:cNvPr id="9" name="Espace réservé du contenu 8">
            <a:extLst>
              <a:ext uri="{FF2B5EF4-FFF2-40B4-BE49-F238E27FC236}">
                <a16:creationId xmlns:a16="http://schemas.microsoft.com/office/drawing/2014/main" id="{07A496DA-9C5F-1411-7E43-EB6CBC6667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233182"/>
            <a:ext cx="5041080" cy="2533475"/>
          </a:xfrm>
        </p:spPr>
      </p:pic>
      <p:pic>
        <p:nvPicPr>
          <p:cNvPr id="11" name="Image 10">
            <a:extLst>
              <a:ext uri="{FF2B5EF4-FFF2-40B4-BE49-F238E27FC236}">
                <a16:creationId xmlns:a16="http://schemas.microsoft.com/office/drawing/2014/main" id="{70BC800B-3E2E-411D-7EB7-DA91275A06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9506" y="1233182"/>
            <a:ext cx="7242494" cy="3091344"/>
          </a:xfrm>
          <a:prstGeom prst="rect">
            <a:avLst/>
          </a:prstGeom>
        </p:spPr>
      </p:pic>
      <p:pic>
        <p:nvPicPr>
          <p:cNvPr id="13" name="Image 12">
            <a:extLst>
              <a:ext uri="{FF2B5EF4-FFF2-40B4-BE49-F238E27FC236}">
                <a16:creationId xmlns:a16="http://schemas.microsoft.com/office/drawing/2014/main" id="{11EF22CA-E079-A4B1-3896-9074C4264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41080" y="4219663"/>
            <a:ext cx="7164206" cy="2638338"/>
          </a:xfrm>
          <a:prstGeom prst="rect">
            <a:avLst/>
          </a:prstGeom>
        </p:spPr>
      </p:pic>
      <p:pic>
        <p:nvPicPr>
          <p:cNvPr id="15" name="Image 14">
            <a:extLst>
              <a:ext uri="{FF2B5EF4-FFF2-40B4-BE49-F238E27FC236}">
                <a16:creationId xmlns:a16="http://schemas.microsoft.com/office/drawing/2014/main" id="{69B8EEA0-7E73-0175-6B25-C2F0796437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766657"/>
            <a:ext cx="5041080" cy="3091343"/>
          </a:xfrm>
          <a:prstGeom prst="rect">
            <a:avLst/>
          </a:prstGeom>
        </p:spPr>
      </p:pic>
    </p:spTree>
    <p:extLst>
      <p:ext uri="{BB962C8B-B14F-4D97-AF65-F5344CB8AC3E}">
        <p14:creationId xmlns:p14="http://schemas.microsoft.com/office/powerpoint/2010/main" val="3459780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1DA482-DF28-089F-FD8B-E15B7D00A587}"/>
              </a:ext>
            </a:extLst>
          </p:cNvPr>
          <p:cNvSpPr>
            <a:spLocks noGrp="1"/>
          </p:cNvSpPr>
          <p:nvPr>
            <p:ph type="title"/>
          </p:nvPr>
        </p:nvSpPr>
        <p:spPr>
          <a:xfrm>
            <a:off x="677334" y="609600"/>
            <a:ext cx="8596668" cy="766618"/>
          </a:xfrm>
        </p:spPr>
        <p:txBody>
          <a:bodyPr>
            <a:normAutofit/>
          </a:bodyPr>
          <a:lstStyle/>
          <a:p>
            <a:r>
              <a:rPr lang="fr-FR" sz="3600" b="1" dirty="0">
                <a:latin typeface="Times New Roman" panose="02020603050405020304" pitchFamily="18" charset="0"/>
                <a:cs typeface="Times New Roman" panose="02020603050405020304" pitchFamily="18" charset="0"/>
              </a:rPr>
              <a:t>Jointures</a:t>
            </a:r>
          </a:p>
        </p:txBody>
      </p:sp>
      <p:pic>
        <p:nvPicPr>
          <p:cNvPr id="5" name="Espace réservé du contenu 4">
            <a:extLst>
              <a:ext uri="{FF2B5EF4-FFF2-40B4-BE49-F238E27FC236}">
                <a16:creationId xmlns:a16="http://schemas.microsoft.com/office/drawing/2014/main" id="{044789D4-5E32-1993-651A-659AC745C60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801091"/>
            <a:ext cx="12192000" cy="4447309"/>
          </a:xfrm>
        </p:spPr>
      </p:pic>
      <p:sp>
        <p:nvSpPr>
          <p:cNvPr id="6" name="Organigramme : Procédé 5">
            <a:extLst>
              <a:ext uri="{FF2B5EF4-FFF2-40B4-BE49-F238E27FC236}">
                <a16:creationId xmlns:a16="http://schemas.microsoft.com/office/drawing/2014/main" id="{39B6A472-F17E-9FCE-C641-0C5541074AE5}"/>
              </a:ext>
            </a:extLst>
          </p:cNvPr>
          <p:cNvSpPr/>
          <p:nvPr/>
        </p:nvSpPr>
        <p:spPr>
          <a:xfrm>
            <a:off x="1533236" y="6248400"/>
            <a:ext cx="7093528" cy="609600"/>
          </a:xfrm>
          <a:prstGeom prst="flowChartProcess">
            <a:avLst/>
          </a:prstGeom>
          <a:solidFill>
            <a:schemeClr val="accent2"/>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Le dataframe final contient des données sur 167 pays répartis en 8 colonnes.</a:t>
            </a:r>
          </a:p>
        </p:txBody>
      </p:sp>
    </p:spTree>
    <p:extLst>
      <p:ext uri="{BB962C8B-B14F-4D97-AF65-F5344CB8AC3E}">
        <p14:creationId xmlns:p14="http://schemas.microsoft.com/office/powerpoint/2010/main" val="1650575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E425D62-4B28-2DA6-DDAA-B01B0CEDD563}"/>
              </a:ext>
            </a:extLst>
          </p:cNvPr>
          <p:cNvSpPr>
            <a:spLocks noGrp="1"/>
          </p:cNvSpPr>
          <p:nvPr>
            <p:ph type="title"/>
          </p:nvPr>
        </p:nvSpPr>
        <p:spPr>
          <a:xfrm>
            <a:off x="677334" y="609600"/>
            <a:ext cx="8596668" cy="724250"/>
          </a:xfrm>
        </p:spPr>
        <p:txBody>
          <a:bodyPr>
            <a:normAutofit fontScale="90000"/>
          </a:bodyPr>
          <a:lstStyle/>
          <a:p>
            <a:r>
              <a:rPr lang="fr-FR" sz="4000" b="1" dirty="0">
                <a:latin typeface="Times New Roman" panose="02020603050405020304" pitchFamily="18" charset="0"/>
                <a:cs typeface="Times New Roman" panose="02020603050405020304" pitchFamily="18" charset="0"/>
              </a:rPr>
              <a:t>Détection des valeurs aberrantes(outliers)</a:t>
            </a:r>
            <a:br>
              <a:rPr lang="fr-FR" sz="3600" dirty="0">
                <a:latin typeface="Times New Roman" panose="02020603050405020304" pitchFamily="18" charset="0"/>
                <a:cs typeface="Times New Roman" panose="02020603050405020304" pitchFamily="18" charset="0"/>
              </a:rPr>
            </a:br>
            <a:endParaRPr lang="fr-FR" sz="3600" dirty="0">
              <a:latin typeface="Times New Roman" panose="02020603050405020304" pitchFamily="18" charset="0"/>
              <a:cs typeface="Times New Roman" panose="02020603050405020304" pitchFamily="18" charset="0"/>
            </a:endParaRPr>
          </a:p>
        </p:txBody>
      </p:sp>
      <p:sp>
        <p:nvSpPr>
          <p:cNvPr id="3" name="Espace réservé du contenu 2">
            <a:extLst>
              <a:ext uri="{FF2B5EF4-FFF2-40B4-BE49-F238E27FC236}">
                <a16:creationId xmlns:a16="http://schemas.microsoft.com/office/drawing/2014/main" id="{2CA9CBBB-87C9-526C-7A01-25FF037A92AC}"/>
              </a:ext>
            </a:extLst>
          </p:cNvPr>
          <p:cNvSpPr>
            <a:spLocks noGrp="1"/>
          </p:cNvSpPr>
          <p:nvPr>
            <p:ph idx="1"/>
          </p:nvPr>
        </p:nvSpPr>
        <p:spPr>
          <a:xfrm>
            <a:off x="601833" y="1741139"/>
            <a:ext cx="8596668" cy="3880773"/>
          </a:xfrm>
        </p:spPr>
        <p:txBody>
          <a:bodyPr>
            <a:normAutofit/>
          </a:bodyPr>
          <a:lstStyle/>
          <a:p>
            <a:pPr marL="0" indent="0">
              <a:buNone/>
            </a:pPr>
            <a:r>
              <a:rPr lang="fr-FR" dirty="0">
                <a:latin typeface="Times New Roman" panose="02020603050405020304" pitchFamily="18" charset="0"/>
                <a:cs typeface="Times New Roman" panose="02020603050405020304" pitchFamily="18" charset="0"/>
              </a:rPr>
              <a:t>Trois méthodes ont été utilisées:</a:t>
            </a:r>
          </a:p>
          <a:p>
            <a:pPr>
              <a:buFont typeface="Wingdings" panose="05000000000000000000" pitchFamily="2" charset="2"/>
              <a:buChar char="Ø"/>
            </a:pPr>
            <a:r>
              <a:rPr lang="fr-FR" b="1" dirty="0">
                <a:latin typeface="Times New Roman" panose="02020603050405020304" pitchFamily="18" charset="0"/>
                <a:cs typeface="Times New Roman" panose="02020603050405020304" pitchFamily="18" charset="0"/>
              </a:rPr>
              <a:t>Isolation Forest </a:t>
            </a:r>
            <a:r>
              <a:rPr lang="fr-FR" dirty="0">
                <a:latin typeface="Times New Roman" panose="02020603050405020304" pitchFamily="18" charset="0"/>
                <a:cs typeface="Times New Roman" panose="02020603050405020304" pitchFamily="18" charset="0"/>
              </a:rPr>
              <a:t>qui a donné comme résultat: Allemagne, Brésil, Inde et Etats-Unis d’Amérique.</a:t>
            </a:r>
          </a:p>
          <a:p>
            <a:pPr>
              <a:buFont typeface="Wingdings" panose="05000000000000000000" pitchFamily="2" charset="2"/>
              <a:buChar char="Ø"/>
            </a:pPr>
            <a:r>
              <a:rPr lang="fr-FR" b="1" dirty="0">
                <a:latin typeface="Times New Roman" panose="02020603050405020304" pitchFamily="18" charset="0"/>
                <a:cs typeface="Times New Roman" panose="02020603050405020304" pitchFamily="18" charset="0"/>
              </a:rPr>
              <a:t>Classification Ascendante Hiérarchique </a:t>
            </a:r>
            <a:r>
              <a:rPr lang="fr-FR" dirty="0">
                <a:latin typeface="Times New Roman" panose="02020603050405020304" pitchFamily="18" charset="0"/>
                <a:cs typeface="Times New Roman" panose="02020603050405020304" pitchFamily="18" charset="0"/>
              </a:rPr>
              <a:t>qui a formé un groupe composé de l’Inde, le Brésil et les Etats-Unis.</a:t>
            </a:r>
          </a:p>
          <a:p>
            <a:pPr>
              <a:buFont typeface="Wingdings" panose="05000000000000000000" pitchFamily="2" charset="2"/>
              <a:buChar char="Ø"/>
            </a:pPr>
            <a:r>
              <a:rPr lang="fr-FR" dirty="0">
                <a:latin typeface="Times New Roman" panose="02020603050405020304" pitchFamily="18" charset="0"/>
                <a:cs typeface="Times New Roman" panose="02020603050405020304" pitchFamily="18" charset="0"/>
              </a:rPr>
              <a:t>L’</a:t>
            </a:r>
            <a:r>
              <a:rPr lang="fr-FR" b="1" dirty="0">
                <a:latin typeface="Times New Roman" panose="02020603050405020304" pitchFamily="18" charset="0"/>
                <a:cs typeface="Times New Roman" panose="02020603050405020304" pitchFamily="18" charset="0"/>
              </a:rPr>
              <a:t>Analyse en Composantes Principales </a:t>
            </a:r>
            <a:r>
              <a:rPr lang="fr-FR" dirty="0">
                <a:latin typeface="Times New Roman" panose="02020603050405020304" pitchFamily="18" charset="0"/>
                <a:cs typeface="Times New Roman" panose="02020603050405020304" pitchFamily="18" charset="0"/>
              </a:rPr>
              <a:t>qui a montré que </a:t>
            </a:r>
            <a:r>
              <a:rPr kumimoji="0" lang="fr-FR" b="0" i="0" u="none" strike="noStrike" kern="1200" cap="none" spc="0" normalizeH="0" baseline="0" noProof="0" dirty="0">
                <a:ln>
                  <a:noFill/>
                </a:ln>
                <a:solidFill>
                  <a:prstClr val="black">
                    <a:lumMod val="85000"/>
                    <a:lumOff val="15000"/>
                  </a:prstClr>
                </a:solidFill>
                <a:effectLst/>
                <a:uLnTx/>
                <a:uFillTx/>
                <a:latin typeface="Times New Roman" panose="02020603050405020304" pitchFamily="18" charset="0"/>
                <a:cs typeface="Times New Roman" panose="02020603050405020304" pitchFamily="18" charset="0"/>
              </a:rPr>
              <a:t>l’Inde, le Brésil et les Etats-Unis étaient distancés des autres pays.</a:t>
            </a:r>
          </a:p>
          <a:p>
            <a:pPr>
              <a:buFont typeface="Wingdings" panose="05000000000000000000" pitchFamily="2" charset="2"/>
              <a:buChar char="Ø"/>
            </a:pPr>
            <a:r>
              <a:rPr lang="fr-FR" dirty="0">
                <a:latin typeface="Times New Roman" panose="02020603050405020304" pitchFamily="18" charset="0"/>
                <a:cs typeface="Times New Roman" panose="02020603050405020304" pitchFamily="18" charset="0"/>
              </a:rPr>
              <a:t>Trois pays retiré du dataframe final: l’Inde, le Brésil et les Etats-Unis.</a:t>
            </a:r>
          </a:p>
          <a:p>
            <a:pPr>
              <a:buFont typeface="Wingdings" panose="05000000000000000000" pitchFamily="2" charset="2"/>
              <a:buChar char="Ø"/>
            </a:pPr>
            <a:r>
              <a:rPr lang="fr-FR" dirty="0">
                <a:latin typeface="Times New Roman" panose="02020603050405020304" pitchFamily="18" charset="0"/>
                <a:cs typeface="Times New Roman" panose="02020603050405020304" pitchFamily="18" charset="0"/>
              </a:rPr>
              <a:t>On obtient un dataframe pour nos analyses contenant les données de 164 pays.</a:t>
            </a:r>
          </a:p>
        </p:txBody>
      </p:sp>
    </p:spTree>
    <p:extLst>
      <p:ext uri="{BB962C8B-B14F-4D97-AF65-F5344CB8AC3E}">
        <p14:creationId xmlns:p14="http://schemas.microsoft.com/office/powerpoint/2010/main" val="11572263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1F04F4-7950-B56D-B604-43596BAC6143}"/>
              </a:ext>
            </a:extLst>
          </p:cNvPr>
          <p:cNvSpPr>
            <a:spLocks noGrp="1"/>
          </p:cNvSpPr>
          <p:nvPr>
            <p:ph type="title"/>
          </p:nvPr>
        </p:nvSpPr>
        <p:spPr>
          <a:xfrm>
            <a:off x="677334" y="609600"/>
            <a:ext cx="8596668" cy="774583"/>
          </a:xfrm>
        </p:spPr>
        <p:txBody>
          <a:bodyPr>
            <a:normAutofit/>
          </a:bodyPr>
          <a:lstStyle/>
          <a:p>
            <a:r>
              <a:rPr lang="fr-FR" b="1" dirty="0">
                <a:latin typeface="Times New Roman" panose="02020603050405020304" pitchFamily="18" charset="0"/>
                <a:cs typeface="Times New Roman" panose="02020603050405020304" pitchFamily="18" charset="0"/>
              </a:rPr>
              <a:t>Analyse en composantes principales</a:t>
            </a:r>
          </a:p>
        </p:txBody>
      </p:sp>
      <p:pic>
        <p:nvPicPr>
          <p:cNvPr id="17" name="Image 16">
            <a:extLst>
              <a:ext uri="{FF2B5EF4-FFF2-40B4-BE49-F238E27FC236}">
                <a16:creationId xmlns:a16="http://schemas.microsoft.com/office/drawing/2014/main" id="{A1B3C8F0-4409-5BFC-4E26-19A59756C6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8527" y="1820410"/>
            <a:ext cx="5789478" cy="4303333"/>
          </a:xfrm>
          <a:prstGeom prst="rect">
            <a:avLst/>
          </a:prstGeom>
        </p:spPr>
      </p:pic>
      <p:pic>
        <p:nvPicPr>
          <p:cNvPr id="19" name="Image 18">
            <a:extLst>
              <a:ext uri="{FF2B5EF4-FFF2-40B4-BE49-F238E27FC236}">
                <a16:creationId xmlns:a16="http://schemas.microsoft.com/office/drawing/2014/main" id="{B634BB70-96B6-656B-939A-DFAFB7CF51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94" y="1879134"/>
            <a:ext cx="5827668" cy="4303333"/>
          </a:xfrm>
          <a:prstGeom prst="rect">
            <a:avLst/>
          </a:prstGeom>
        </p:spPr>
      </p:pic>
    </p:spTree>
    <p:extLst>
      <p:ext uri="{BB962C8B-B14F-4D97-AF65-F5344CB8AC3E}">
        <p14:creationId xmlns:p14="http://schemas.microsoft.com/office/powerpoint/2010/main" val="2798577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0A11FEE-C65E-EC2A-922B-E71A881CF79B}"/>
              </a:ext>
            </a:extLst>
          </p:cNvPr>
          <p:cNvSpPr>
            <a:spLocks noGrp="1"/>
          </p:cNvSpPr>
          <p:nvPr>
            <p:ph type="title"/>
          </p:nvPr>
        </p:nvSpPr>
        <p:spPr>
          <a:xfrm>
            <a:off x="658862" y="323273"/>
            <a:ext cx="8596668" cy="1062182"/>
          </a:xfrm>
        </p:spPr>
        <p:txBody>
          <a:bodyPr>
            <a:normAutofit fontScale="90000"/>
          </a:bodyPr>
          <a:lstStyle/>
          <a:p>
            <a:r>
              <a:rPr lang="fr-FR" sz="4000" dirty="0">
                <a:latin typeface="Times New Roman" panose="02020603050405020304" pitchFamily="18" charset="0"/>
                <a:cs typeface="Times New Roman" panose="02020603050405020304" pitchFamily="18" charset="0"/>
              </a:rPr>
              <a:t>Analyse en composantes principales:</a:t>
            </a:r>
            <a:br>
              <a:rPr lang="fr-FR" dirty="0">
                <a:latin typeface="Times New Roman" panose="02020603050405020304" pitchFamily="18" charset="0"/>
                <a:cs typeface="Times New Roman" panose="02020603050405020304" pitchFamily="18" charset="0"/>
              </a:rPr>
            </a:br>
            <a:r>
              <a:rPr lang="fr-FR" sz="3600" dirty="0">
                <a:latin typeface="Times New Roman" panose="02020603050405020304" pitchFamily="18" charset="0"/>
                <a:cs typeface="Times New Roman" panose="02020603050405020304" pitchFamily="18" charset="0"/>
              </a:rPr>
              <a:t>Cercle des corrélations</a:t>
            </a:r>
          </a:p>
        </p:txBody>
      </p:sp>
      <p:pic>
        <p:nvPicPr>
          <p:cNvPr id="31" name="Image 30">
            <a:extLst>
              <a:ext uri="{FF2B5EF4-FFF2-40B4-BE49-F238E27FC236}">
                <a16:creationId xmlns:a16="http://schemas.microsoft.com/office/drawing/2014/main" id="{25CD606F-28B1-3AD3-684C-E405602319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0043" y="1610686"/>
            <a:ext cx="6361957" cy="5247314"/>
          </a:xfrm>
          <a:prstGeom prst="rect">
            <a:avLst/>
          </a:prstGeom>
        </p:spPr>
      </p:pic>
      <p:pic>
        <p:nvPicPr>
          <p:cNvPr id="35" name="Image 34">
            <a:extLst>
              <a:ext uri="{FF2B5EF4-FFF2-40B4-BE49-F238E27FC236}">
                <a16:creationId xmlns:a16="http://schemas.microsoft.com/office/drawing/2014/main" id="{2F787D59-E9BD-C20E-4CFE-21B6D2C2CB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645488"/>
            <a:ext cx="5754848" cy="5212512"/>
          </a:xfrm>
          <a:prstGeom prst="rect">
            <a:avLst/>
          </a:prstGeom>
        </p:spPr>
      </p:pic>
    </p:spTree>
    <p:extLst>
      <p:ext uri="{BB962C8B-B14F-4D97-AF65-F5344CB8AC3E}">
        <p14:creationId xmlns:p14="http://schemas.microsoft.com/office/powerpoint/2010/main" val="1050943936"/>
      </p:ext>
    </p:extLst>
  </p:cSld>
  <p:clrMapOvr>
    <a:masterClrMapping/>
  </p:clrMapOvr>
</p:sld>
</file>

<file path=ppt/theme/theme1.xml><?xml version="1.0" encoding="utf-8"?>
<a:theme xmlns:a="http://schemas.openxmlformats.org/drawingml/2006/main" name="Facette">
  <a:themeElements>
    <a:clrScheme name="Facette">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te">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te">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9121</TotalTime>
  <Words>694</Words>
  <Application>Microsoft Office PowerPoint</Application>
  <PresentationFormat>Grand écran</PresentationFormat>
  <Paragraphs>86</Paragraphs>
  <Slides>20</Slides>
  <Notes>5</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20</vt:i4>
      </vt:variant>
    </vt:vector>
  </HeadingPairs>
  <TitlesOfParts>
    <vt:vector size="27" baseType="lpstr">
      <vt:lpstr>Arial</vt:lpstr>
      <vt:lpstr>Calibri</vt:lpstr>
      <vt:lpstr>Times New Roman</vt:lpstr>
      <vt:lpstr>Trebuchet MS</vt:lpstr>
      <vt:lpstr>Wingdings</vt:lpstr>
      <vt:lpstr>Wingdings 3</vt:lpstr>
      <vt:lpstr>Facette</vt:lpstr>
      <vt:lpstr>Produisez une étude de marché</vt:lpstr>
      <vt:lpstr>Présentation PowerPoint</vt:lpstr>
      <vt:lpstr>Sommaire</vt:lpstr>
      <vt:lpstr>Importation des librairies</vt:lpstr>
      <vt:lpstr>Importation et Nettoyage des données</vt:lpstr>
      <vt:lpstr>Jointures</vt:lpstr>
      <vt:lpstr>Détection des valeurs aberrantes(outliers) </vt:lpstr>
      <vt:lpstr>Analyse en composantes principales</vt:lpstr>
      <vt:lpstr>Analyse en composantes principales: Cercle des corrélations</vt:lpstr>
      <vt:lpstr>Analyse en composantes principales: Projection des individus</vt:lpstr>
      <vt:lpstr>Méthode de Clustering</vt:lpstr>
      <vt:lpstr>Classification Ascendante Hiérarchique(CAH) : Dendrogramme </vt:lpstr>
      <vt:lpstr>CAH: Heatmap des clusters</vt:lpstr>
      <vt:lpstr>CAH: Boxplot de clustering </vt:lpstr>
      <vt:lpstr>Clustering avec l'algorithme K-means</vt:lpstr>
      <vt:lpstr>K-means : Projection des clusters avec centroïdes </vt:lpstr>
      <vt:lpstr>K-means : Heatmap des clusters</vt:lpstr>
      <vt:lpstr>K-means : Boxplot de clustering</vt:lpstr>
      <vt:lpstr>Pays à cibler pour l’exportation de poulets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Produisez une étude de marché</dc:title>
  <dc:creator>Ruddy</dc:creator>
  <cp:lastModifiedBy>Ruddy</cp:lastModifiedBy>
  <cp:revision>6</cp:revision>
  <dcterms:created xsi:type="dcterms:W3CDTF">2023-12-06T10:53:22Z</dcterms:created>
  <dcterms:modified xsi:type="dcterms:W3CDTF">2023-12-17T08:49:01Z</dcterms:modified>
</cp:coreProperties>
</file>

<file path=docProps/thumbnail.jpeg>
</file>